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5" r:id="rId1"/>
  </p:sldMasterIdLst>
  <p:notesMasterIdLst>
    <p:notesMasterId r:id="rId12"/>
  </p:notesMasterIdLst>
  <p:handoutMasterIdLst>
    <p:handoutMasterId r:id="rId13"/>
  </p:handoutMasterIdLst>
  <p:sldIdLst>
    <p:sldId id="385" r:id="rId2"/>
    <p:sldId id="284" r:id="rId3"/>
    <p:sldId id="386" r:id="rId4"/>
    <p:sldId id="343" r:id="rId5"/>
    <p:sldId id="364" r:id="rId6"/>
    <p:sldId id="383" r:id="rId7"/>
    <p:sldId id="384" r:id="rId8"/>
    <p:sldId id="390" r:id="rId9"/>
    <p:sldId id="388" r:id="rId10"/>
    <p:sldId id="392" r:id="rId11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E62"/>
    <a:srgbClr val="7F7F7F"/>
    <a:srgbClr val="E2E2E2"/>
    <a:srgbClr val="363636"/>
    <a:srgbClr val="5F5F5F"/>
    <a:srgbClr val="6B95C7"/>
    <a:srgbClr val="17375E"/>
    <a:srgbClr val="558ED5"/>
    <a:srgbClr val="00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4640" autoAdjust="0"/>
  </p:normalViewPr>
  <p:slideViewPr>
    <p:cSldViewPr>
      <p:cViewPr>
        <p:scale>
          <a:sx n="60" d="100"/>
          <a:sy n="60" d="100"/>
        </p:scale>
        <p:origin x="-1434" y="-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30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6145" cy="496813"/>
          </a:xfrm>
          <a:prstGeom prst="rect">
            <a:avLst/>
          </a:prstGeom>
        </p:spPr>
        <p:txBody>
          <a:bodyPr vert="horz" lIns="92686" tIns="46343" rIns="92686" bIns="4634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911" y="2"/>
            <a:ext cx="2946144" cy="496813"/>
          </a:xfrm>
          <a:prstGeom prst="rect">
            <a:avLst/>
          </a:prstGeom>
        </p:spPr>
        <p:txBody>
          <a:bodyPr vert="horz" lIns="92686" tIns="46343" rIns="92686" bIns="46343" rtlCol="0"/>
          <a:lstStyle>
            <a:lvl1pPr algn="r">
              <a:defRPr sz="1200"/>
            </a:lvl1pPr>
          </a:lstStyle>
          <a:p>
            <a:fld id="{35251A41-9B43-4D0F-A64D-23031CEED94D}" type="datetimeFigureOut">
              <a:rPr lang="it-IT" smtClean="0"/>
              <a:pPr/>
              <a:t>19/12/2013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3" y="9428226"/>
            <a:ext cx="2946145" cy="496813"/>
          </a:xfrm>
          <a:prstGeom prst="rect">
            <a:avLst/>
          </a:prstGeom>
        </p:spPr>
        <p:txBody>
          <a:bodyPr vert="horz" lIns="92686" tIns="46343" rIns="92686" bIns="4634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911" y="9428226"/>
            <a:ext cx="2946144" cy="496813"/>
          </a:xfrm>
          <a:prstGeom prst="rect">
            <a:avLst/>
          </a:prstGeom>
        </p:spPr>
        <p:txBody>
          <a:bodyPr vert="horz" lIns="92686" tIns="46343" rIns="92686" bIns="46343" rtlCol="0" anchor="b"/>
          <a:lstStyle>
            <a:lvl1pPr algn="r">
              <a:defRPr sz="1200"/>
            </a:lvl1pPr>
          </a:lstStyle>
          <a:p>
            <a:fld id="{78D5B27C-3C70-4E23-9235-5886A70502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217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6145" cy="496813"/>
          </a:xfrm>
          <a:prstGeom prst="rect">
            <a:avLst/>
          </a:prstGeom>
        </p:spPr>
        <p:txBody>
          <a:bodyPr vert="horz" lIns="92686" tIns="46343" rIns="92686" bIns="4634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911" y="2"/>
            <a:ext cx="2946144" cy="496813"/>
          </a:xfrm>
          <a:prstGeom prst="rect">
            <a:avLst/>
          </a:prstGeom>
        </p:spPr>
        <p:txBody>
          <a:bodyPr vert="horz" lIns="92686" tIns="46343" rIns="92686" bIns="46343" rtlCol="0"/>
          <a:lstStyle>
            <a:lvl1pPr algn="r">
              <a:defRPr sz="1200"/>
            </a:lvl1pPr>
          </a:lstStyle>
          <a:p>
            <a:fld id="{F907B52D-71E5-4292-901B-B166210D09D8}" type="datetimeFigureOut">
              <a:rPr lang="it-IT" smtClean="0"/>
              <a:pPr/>
              <a:t>19/12/2013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86" tIns="46343" rIns="92686" bIns="4634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254" y="4714915"/>
            <a:ext cx="5437168" cy="4466507"/>
          </a:xfrm>
          <a:prstGeom prst="rect">
            <a:avLst/>
          </a:prstGeom>
        </p:spPr>
        <p:txBody>
          <a:bodyPr vert="horz" lIns="92686" tIns="46343" rIns="92686" bIns="4634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428226"/>
            <a:ext cx="2946145" cy="496813"/>
          </a:xfrm>
          <a:prstGeom prst="rect">
            <a:avLst/>
          </a:prstGeom>
        </p:spPr>
        <p:txBody>
          <a:bodyPr vert="horz" lIns="92686" tIns="46343" rIns="92686" bIns="4634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911" y="9428226"/>
            <a:ext cx="2946144" cy="496813"/>
          </a:xfrm>
          <a:prstGeom prst="rect">
            <a:avLst/>
          </a:prstGeom>
        </p:spPr>
        <p:txBody>
          <a:bodyPr vert="horz" lIns="92686" tIns="46343" rIns="92686" bIns="46343" rtlCol="0" anchor="b"/>
          <a:lstStyle>
            <a:lvl1pPr algn="r">
              <a:defRPr sz="1200"/>
            </a:lvl1pPr>
          </a:lstStyle>
          <a:p>
            <a:fld id="{B1A911FA-9DCA-4A1E-A9D8-2F4D0D9E33A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992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81B57-D2C8-48C7-BA49-B37B25946602}" type="slidenum">
              <a:rPr lang="it-IT" smtClean="0">
                <a:ea typeface="Arial Unicode MS" pitchFamily="34" charset="-128"/>
                <a:cs typeface="Arial Unicode MS" pitchFamily="34" charset="-128"/>
              </a:rPr>
              <a:pPr/>
              <a:t>2</a:t>
            </a:fld>
            <a:endParaRPr lang="it-IT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254" y="4714915"/>
            <a:ext cx="5437168" cy="4468109"/>
          </a:xfrm>
          <a:noFill/>
          <a:ln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81B57-D2C8-48C7-BA49-B37B25946602}" type="slidenum">
              <a:rPr lang="it-IT" smtClean="0">
                <a:ea typeface="Arial Unicode MS" pitchFamily="34" charset="-128"/>
                <a:cs typeface="Arial Unicode MS" pitchFamily="34" charset="-128"/>
              </a:rPr>
              <a:pPr/>
              <a:t>3</a:t>
            </a:fld>
            <a:endParaRPr lang="it-IT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254" y="4714915"/>
            <a:ext cx="5437168" cy="4468109"/>
          </a:xfrm>
          <a:noFill/>
          <a:ln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3568"/>
            <a:fld id="{864C981B-1C77-4806-A662-EB6D6E73FB86}" type="slidenum">
              <a:rPr lang="it-IT" smtClean="0">
                <a:ea typeface="Arial Unicode MS" pitchFamily="34" charset="-128"/>
                <a:cs typeface="Arial Unicode MS" pitchFamily="34" charset="-128"/>
              </a:rPr>
              <a:pPr defTabSz="923568"/>
              <a:t>5</a:t>
            </a:fld>
            <a:endParaRPr lang="it-IT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881B57-D2C8-48C7-BA49-B37B25946602}" type="slidenum">
              <a:rPr lang="it-IT" smtClean="0">
                <a:ea typeface="Arial Unicode MS" pitchFamily="34" charset="-128"/>
                <a:cs typeface="Arial Unicode MS" pitchFamily="34" charset="-128"/>
              </a:rPr>
              <a:pPr/>
              <a:t>6</a:t>
            </a:fld>
            <a:endParaRPr lang="it-IT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4113" cy="3724275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254" y="4714916"/>
            <a:ext cx="5437168" cy="4468109"/>
          </a:xfrm>
          <a:noFill/>
          <a:ln/>
        </p:spPr>
        <p:txBody>
          <a:bodyPr/>
          <a:lstStyle/>
          <a:p>
            <a:pPr eaLnBrk="1" hangingPunct="1"/>
            <a:endParaRPr lang="it-IT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3568"/>
            <a:fld id="{864C981B-1C77-4806-A662-EB6D6E73FB86}" type="slidenum">
              <a:rPr lang="it-IT" smtClean="0">
                <a:ea typeface="Arial Unicode MS" pitchFamily="34" charset="-128"/>
                <a:cs typeface="Arial Unicode MS" pitchFamily="34" charset="-128"/>
              </a:rPr>
              <a:pPr defTabSz="923568"/>
              <a:t>7</a:t>
            </a:fld>
            <a:endParaRPr lang="it-IT" dirty="0" smtClean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C53AB1-8A14-4657-962B-2D3EAC28F4B8}" type="slidenum">
              <a:rPr lang="it-IT" smtClean="0"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/>
              <a:t>8</a:t>
            </a:fld>
            <a:endParaRPr lang="it-IT" smtClean="0"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4112" cy="3724275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0725" y="4716745"/>
            <a:ext cx="5436227" cy="4465396"/>
          </a:xfrm>
          <a:noFill/>
          <a:ln/>
        </p:spPr>
        <p:txBody>
          <a:bodyPr/>
          <a:lstStyle/>
          <a:p>
            <a:pPr eaLnBrk="1" hangingPunct="1"/>
            <a:endParaRPr lang="it-I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A911FA-9DCA-4A1E-A9D8-2F4D0D9E33AD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702" tIns="46351" rIns="92702" bIns="46351" anchor="b"/>
          <a:lstStyle/>
          <a:p>
            <a:pPr algn="r" defTabSz="922338">
              <a:defRPr/>
            </a:pPr>
            <a:fld id="{81689AB7-C264-4561-BE2F-65E6850CDF52}" type="slidenum">
              <a:rPr lang="it-IT" sz="1200">
                <a:latin typeface="+mn-lt"/>
                <a:ea typeface="Arial Unicode MS" pitchFamily="34" charset="-128"/>
                <a:cs typeface="Arial Unicode MS" pitchFamily="34" charset="-128"/>
              </a:rPr>
              <a:pPr algn="r" defTabSz="922338">
                <a:defRPr/>
              </a:pPr>
              <a:t>10</a:t>
            </a:fld>
            <a:endParaRPr lang="it-IT" sz="1200" dirty="0">
              <a:latin typeface="+mn-lt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2300" y="6570000"/>
            <a:ext cx="2133600" cy="288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2B8A71B-AA14-4665-9861-F079D7B1F200}" type="slidenum">
              <a:rPr lang="it-IT" kern="0" smtClean="0"/>
              <a:pPr>
                <a:defRPr/>
              </a:pPr>
              <a:t>‹N›</a:t>
            </a:fld>
            <a:endParaRPr lang="it-IT" kern="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2300" y="6570000"/>
            <a:ext cx="2133600" cy="288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2B8A71B-AA14-4665-9861-F079D7B1F200}" type="slidenum">
              <a:rPr lang="it-IT" kern="0" smtClean="0"/>
              <a:pPr>
                <a:defRPr/>
              </a:pPr>
              <a:t>‹N›</a:t>
            </a:fld>
            <a:endParaRPr lang="it-IT" kern="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2300" y="6570000"/>
            <a:ext cx="2133600" cy="288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2B8A71B-AA14-4665-9861-F079D7B1F200}" type="slidenum">
              <a:rPr lang="it-IT" kern="0" smtClean="0"/>
              <a:pPr>
                <a:defRPr/>
              </a:pPr>
              <a:t>‹N›</a:t>
            </a:fld>
            <a:endParaRPr lang="it-IT" kern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0" y="304210"/>
            <a:ext cx="9144000" cy="66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16" name="AutoShape 3"/>
          <p:cNvSpPr>
            <a:spLocks noChangeAspect="1" noChangeArrowheads="1"/>
          </p:cNvSpPr>
          <p:nvPr/>
        </p:nvSpPr>
        <p:spPr bwMode="auto">
          <a:xfrm>
            <a:off x="0" y="6569075"/>
            <a:ext cx="8604250" cy="288925"/>
          </a:xfrm>
          <a:prstGeom prst="round1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0">
                <a:srgbClr val="003300"/>
              </a:gs>
              <a:gs pos="0">
                <a:srgbClr val="003300"/>
              </a:gs>
              <a:gs pos="0">
                <a:schemeClr val="bg1"/>
              </a:gs>
              <a:gs pos="100000">
                <a:schemeClr val="lt1">
                  <a:shade val="30000"/>
                  <a:satMod val="200000"/>
                </a:schemeClr>
              </a:gs>
            </a:gsLst>
            <a:lin ang="13500000" scaled="1"/>
          </a:gradFill>
          <a:ln w="9525" algn="ctr">
            <a:noFill/>
            <a:round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262640"/>
              </a:buClr>
              <a:buFont typeface="Wingdings" pitchFamily="2" charset="2"/>
              <a:buNone/>
              <a:defRPr/>
            </a:pPr>
            <a:endParaRPr lang="it-IT" b="1" kern="0">
              <a:solidFill>
                <a:srgbClr val="FFFFFF"/>
              </a:solidFill>
            </a:endParaRPr>
          </a:p>
        </p:txBody>
      </p:sp>
      <p:sp>
        <p:nvSpPr>
          <p:cNvPr id="17" name="Arrotonda singolo angolo rettangolo 16"/>
          <p:cNvSpPr/>
          <p:nvPr/>
        </p:nvSpPr>
        <p:spPr>
          <a:xfrm flipV="1">
            <a:off x="0" y="-2"/>
            <a:ext cx="9144000" cy="260649"/>
          </a:xfrm>
          <a:prstGeom prst="round1Rect">
            <a:avLst/>
          </a:prstGeom>
          <a:solidFill>
            <a:srgbClr val="2D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2300" y="6570000"/>
            <a:ext cx="2133600" cy="288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82B8A71B-AA14-4665-9861-F079D7B1F200}" type="slidenum">
              <a:rPr lang="it-IT" kern="0" smtClean="0"/>
              <a:pPr>
                <a:defRPr/>
              </a:pPr>
              <a:t>‹N›</a:t>
            </a:fld>
            <a:endParaRPr lang="it-IT" kern="0" dirty="0"/>
          </a:p>
        </p:txBody>
      </p:sp>
      <p:pic>
        <p:nvPicPr>
          <p:cNvPr id="22" name="Picture 2" descr="mondo pag9"/>
          <p:cNvPicPr>
            <a:picLocks noChangeAspect="1" noChangeArrowheads="1"/>
          </p:cNvPicPr>
          <p:nvPr/>
        </p:nvPicPr>
        <p:blipFill>
          <a:blip r:embed="rId13" cstate="print">
            <a:lum bright="2000"/>
          </a:blip>
          <a:srcRect/>
          <a:stretch>
            <a:fillRect/>
          </a:stretch>
        </p:blipFill>
        <p:spPr bwMode="auto">
          <a:xfrm>
            <a:off x="0" y="1700808"/>
            <a:ext cx="9144000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magine 8" descr="Logo SIMEST-04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0" y="6564492"/>
            <a:ext cx="806592" cy="2935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6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m.pietrangeli@simest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 r="820"/>
          <a:stretch>
            <a:fillRect/>
          </a:stretch>
        </p:blipFill>
        <p:spPr bwMode="auto">
          <a:xfrm>
            <a:off x="0" y="1628800"/>
            <a:ext cx="8784976" cy="4682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ISO9001BVQ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5805488"/>
            <a:ext cx="10287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1" descr="ISO9001Since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6021388"/>
            <a:ext cx="1562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3"/>
          <p:cNvSpPr>
            <a:spLocks noChangeAspect="1" noChangeArrowheads="1"/>
          </p:cNvSpPr>
          <p:nvPr/>
        </p:nvSpPr>
        <p:spPr bwMode="auto">
          <a:xfrm>
            <a:off x="0" y="6569075"/>
            <a:ext cx="9144000" cy="28892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9525" algn="ctr">
            <a:noFill/>
            <a:round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262640"/>
              </a:buClr>
              <a:buFont typeface="Wingdings" pitchFamily="2" charset="2"/>
              <a:buNone/>
              <a:defRPr/>
            </a:pPr>
            <a:endParaRPr lang="it-IT" b="1" kern="0">
              <a:solidFill>
                <a:srgbClr val="FFFFFF"/>
              </a:solidFill>
            </a:endParaRPr>
          </a:p>
        </p:txBody>
      </p:sp>
      <p:sp>
        <p:nvSpPr>
          <p:cNvPr id="13" name="Rettangolo 13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12700">
            <a:solidFill>
              <a:srgbClr val="2D6E62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14" name="CasellaDiTesto 11"/>
          <p:cNvSpPr txBox="1">
            <a:spLocks noChangeArrowheads="1"/>
          </p:cNvSpPr>
          <p:nvPr/>
        </p:nvSpPr>
        <p:spPr bwMode="auto">
          <a:xfrm>
            <a:off x="863588" y="3832096"/>
            <a:ext cx="74168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400" b="1" smtClean="0">
                <a:solidFill>
                  <a:srgbClr val="2C2C2C"/>
                </a:solidFill>
                <a:latin typeface="Calibri" pitchFamily="34" charset="0"/>
              </a:rPr>
              <a:t>Consiglio Nazionale dei Giovani Imprenditori Edili</a:t>
            </a:r>
          </a:p>
          <a:p>
            <a:pPr algn="ctr"/>
            <a:r>
              <a:rPr lang="it-IT" sz="2400" b="1" smtClean="0">
                <a:solidFill>
                  <a:srgbClr val="2C2C2C"/>
                </a:solidFill>
                <a:latin typeface="Calibri" pitchFamily="34" charset="0"/>
              </a:rPr>
              <a:t>ANCE</a:t>
            </a:r>
          </a:p>
          <a:p>
            <a:pPr algn="ctr"/>
            <a:r>
              <a:rPr lang="it-IT" sz="2400" b="1" smtClean="0">
                <a:solidFill>
                  <a:srgbClr val="2C2C2C"/>
                </a:solidFill>
                <a:latin typeface="Calibri" pitchFamily="34" charset="0"/>
              </a:rPr>
              <a:t>Roma, 18 dicembre 2013</a:t>
            </a:r>
            <a:endParaRPr lang="it-IT" sz="2400" b="1" dirty="0" smtClean="0">
              <a:solidFill>
                <a:srgbClr val="2C2C2C"/>
              </a:solidFill>
              <a:latin typeface="Calibri" pitchFamily="34" charset="0"/>
            </a:endParaRPr>
          </a:p>
        </p:txBody>
      </p:sp>
      <p:grpSp>
        <p:nvGrpSpPr>
          <p:cNvPr id="15" name="Gruppo 14"/>
          <p:cNvGrpSpPr/>
          <p:nvPr/>
        </p:nvGrpSpPr>
        <p:grpSpPr>
          <a:xfrm>
            <a:off x="2557776" y="332656"/>
            <a:ext cx="6331609" cy="1512168"/>
            <a:chOff x="3282051" y="404664"/>
            <a:chExt cx="6331609" cy="1512168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82051" y="548680"/>
              <a:ext cx="4028448" cy="1368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8248603" y="404664"/>
              <a:ext cx="1365057" cy="8640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8" name="CasellaDiTesto 11"/>
          <p:cNvSpPr txBox="1">
            <a:spLocks noChangeArrowheads="1"/>
          </p:cNvSpPr>
          <p:nvPr/>
        </p:nvSpPr>
        <p:spPr bwMode="auto">
          <a:xfrm>
            <a:off x="179512" y="1980129"/>
            <a:ext cx="87849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2C2C2C"/>
                </a:solidFill>
                <a:latin typeface="Calibri" pitchFamily="34" charset="0"/>
              </a:rPr>
              <a:t>Accompagnamento e supporto delle PMI all’estero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179388" y="476250"/>
            <a:ext cx="8713787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</a:pPr>
            <a:endParaRPr lang="it-IT" altLang="it-IT">
              <a:latin typeface="Constantia" pitchFamily="18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6462713"/>
            <a:ext cx="1295400" cy="39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ttangolo 5"/>
          <p:cNvSpPr>
            <a:spLocks noChangeArrowheads="1"/>
          </p:cNvSpPr>
          <p:nvPr/>
        </p:nvSpPr>
        <p:spPr bwMode="auto">
          <a:xfrm>
            <a:off x="684213" y="692150"/>
            <a:ext cx="8062912" cy="50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it-IT" sz="2000">
              <a:solidFill>
                <a:srgbClr val="006666"/>
              </a:solidFill>
            </a:endParaRPr>
          </a:p>
          <a:p>
            <a:pPr algn="ctr"/>
            <a:endParaRPr lang="it-IT" sz="2000">
              <a:solidFill>
                <a:srgbClr val="006666"/>
              </a:solidFill>
            </a:endParaRPr>
          </a:p>
          <a:p>
            <a:pPr algn="ctr"/>
            <a:endParaRPr lang="it-IT" sz="2000">
              <a:solidFill>
                <a:srgbClr val="006666"/>
              </a:solidFill>
            </a:endParaRPr>
          </a:p>
          <a:p>
            <a:pPr algn="ctr"/>
            <a:r>
              <a:rPr lang="it-IT" sz="2000">
                <a:solidFill>
                  <a:srgbClr val="006666"/>
                </a:solidFill>
              </a:rPr>
              <a:t>Contatti:</a:t>
            </a:r>
          </a:p>
          <a:p>
            <a:pPr algn="ctr"/>
            <a:endParaRPr lang="it-IT" sz="2000">
              <a:solidFill>
                <a:srgbClr val="006666"/>
              </a:solidFill>
            </a:endParaRPr>
          </a:p>
          <a:p>
            <a:pPr algn="ctr"/>
            <a:endParaRPr lang="it-IT" sz="2000">
              <a:solidFill>
                <a:srgbClr val="006666"/>
              </a:solidFill>
            </a:endParaRPr>
          </a:p>
          <a:p>
            <a:pPr algn="ctr"/>
            <a:r>
              <a:rPr lang="it-IT" sz="2000">
                <a:solidFill>
                  <a:srgbClr val="006666"/>
                </a:solidFill>
              </a:rPr>
              <a:t>Ing. Marco Rosati – </a:t>
            </a:r>
          </a:p>
          <a:p>
            <a:pPr algn="ctr"/>
            <a:r>
              <a:rPr lang="it-IT" sz="2000">
                <a:solidFill>
                  <a:srgbClr val="006666"/>
                </a:solidFill>
              </a:rPr>
              <a:t>Responsabile Progetti Speciali e Business Scouting</a:t>
            </a:r>
          </a:p>
          <a:p>
            <a:pPr algn="ctr"/>
            <a:r>
              <a:rPr lang="it-IT" sz="2000">
                <a:solidFill>
                  <a:srgbClr val="006666"/>
                </a:solidFill>
              </a:rPr>
              <a:t>Dipartimento Sviluppo &amp; Advisory</a:t>
            </a:r>
          </a:p>
          <a:p>
            <a:pPr algn="ctr"/>
            <a:endParaRPr lang="it-IT" sz="2000">
              <a:solidFill>
                <a:srgbClr val="006666"/>
              </a:solidFill>
              <a:hlinkClick r:id="rId4"/>
            </a:endParaRPr>
          </a:p>
          <a:p>
            <a:pPr algn="ctr"/>
            <a:r>
              <a:rPr lang="it-IT" sz="2000">
                <a:solidFill>
                  <a:srgbClr val="006666"/>
                </a:solidFill>
              </a:rPr>
              <a:t>Tel.:+39 06 68635364</a:t>
            </a:r>
          </a:p>
          <a:p>
            <a:pPr algn="ctr"/>
            <a:r>
              <a:rPr lang="it-IT" sz="2000">
                <a:solidFill>
                  <a:srgbClr val="006666"/>
                </a:solidFill>
              </a:rPr>
              <a:t>Fax: +39 06 69635458</a:t>
            </a:r>
          </a:p>
          <a:p>
            <a:pPr algn="ctr"/>
            <a:r>
              <a:rPr lang="it-IT" sz="2000">
                <a:solidFill>
                  <a:srgbClr val="006666"/>
                </a:solidFill>
              </a:rPr>
              <a:t>Mob.: +39 335 1270911</a:t>
            </a:r>
          </a:p>
          <a:p>
            <a:pPr algn="ctr"/>
            <a:r>
              <a:rPr lang="it-IT" sz="2000">
                <a:solidFill>
                  <a:srgbClr val="006666"/>
                </a:solidFill>
              </a:rPr>
              <a:t>e-mail: m.rosati@simest.it</a:t>
            </a:r>
          </a:p>
          <a:p>
            <a:pPr algn="ctr"/>
            <a:endParaRPr lang="it-IT" sz="2000">
              <a:solidFill>
                <a:srgbClr val="006666"/>
              </a:solidFill>
            </a:endParaRPr>
          </a:p>
          <a:p>
            <a:pPr algn="ctr"/>
            <a:r>
              <a:rPr lang="it-IT" sz="2000">
                <a:solidFill>
                  <a:srgbClr val="006666"/>
                </a:solidFill>
              </a:rPr>
              <a:t>www.simest.it</a:t>
            </a:r>
            <a:endParaRPr lang="it-IT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ttangolo 13"/>
          <p:cNvSpPr>
            <a:spLocks noChangeArrowheads="1"/>
          </p:cNvSpPr>
          <p:nvPr/>
        </p:nvSpPr>
        <p:spPr bwMode="auto">
          <a:xfrm>
            <a:off x="683568" y="2924944"/>
            <a:ext cx="7776864" cy="252028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2D6E6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0" y="283226"/>
            <a:ext cx="9144000" cy="669925"/>
          </a:xfrm>
          <a:prstGeom prst="rect">
            <a:avLst/>
          </a:prstGeom>
          <a:noFill/>
        </p:spPr>
        <p:txBody>
          <a:bodyPr anchor="ctr"/>
          <a:lstStyle/>
          <a:p>
            <a:pPr lvl="0" algn="ctr"/>
            <a:r>
              <a:rPr lang="it-IT" sz="2600" b="1" dirty="0" smtClean="0">
                <a:solidFill>
                  <a:srgbClr val="363636"/>
                </a:solidFill>
                <a:latin typeface="+mj-lt"/>
                <a:ea typeface="Verdana" pitchFamily="34" charset="0"/>
                <a:cs typeface="Verdana" pitchFamily="34" charset="0"/>
              </a:rPr>
              <a:t>MISSIONE</a:t>
            </a:r>
            <a:endParaRPr lang="it-IT" sz="2600" b="1" dirty="0">
              <a:solidFill>
                <a:srgbClr val="363636"/>
              </a:solidFill>
              <a:latin typeface="+mj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Titolo 1"/>
          <p:cNvSpPr txBox="1">
            <a:spLocks/>
          </p:cNvSpPr>
          <p:nvPr/>
        </p:nvSpPr>
        <p:spPr>
          <a:xfrm>
            <a:off x="395536" y="1318915"/>
            <a:ext cx="8352928" cy="669925"/>
          </a:xfrm>
          <a:prstGeom prst="rect">
            <a:avLst/>
          </a:prstGeom>
          <a:noFill/>
        </p:spPr>
        <p:txBody>
          <a:bodyPr anchor="ctr"/>
          <a:lstStyle/>
          <a:p>
            <a:pPr lvl="0" algn="ctr"/>
            <a:r>
              <a:rPr lang="it-IT" sz="2300" dirty="0" smtClean="0">
                <a:solidFill>
                  <a:srgbClr val="2C2C2C"/>
                </a:solidFill>
                <a:latin typeface="+mj-lt"/>
                <a:ea typeface="Verdana" pitchFamily="34" charset="0"/>
                <a:cs typeface="Verdana" pitchFamily="34" charset="0"/>
              </a:rPr>
              <a:t>SIMEST promuove l’internazionalizzazione delle imprese italiane mediante:</a:t>
            </a: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3715364" y="3717136"/>
            <a:ext cx="3024336" cy="936000"/>
          </a:xfrm>
          <a:prstGeom prst="rect">
            <a:avLst/>
          </a:prstGeom>
          <a:solidFill>
            <a:srgbClr val="E2E2E2"/>
          </a:solidFill>
          <a:ln w="6350" algn="ctr">
            <a:solidFill>
              <a:schemeClr val="bg1">
                <a:lumMod val="75000"/>
              </a:schemeClr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6000" tIns="54000" rIns="54000" bIns="540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i="0" u="none" strike="noStrike" kern="0" cap="none" spc="0" normalizeH="0" baseline="0" noProof="0" dirty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+mj-lt"/>
              </a:rPr>
              <a:t>Individuazione</a:t>
            </a:r>
            <a:r>
              <a:rPr kumimoji="0" lang="it-IT" sz="1600" i="0" u="none" strike="noStrike" kern="0" cap="none" spc="0" normalizeH="0" noProof="0" dirty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+mj-lt"/>
              </a:rPr>
              <a:t> investimenti ed assistenza economico - finanziaria</a:t>
            </a:r>
            <a:endParaRPr kumimoji="0" lang="it-IT" sz="1600" i="0" u="none" strike="noStrike" kern="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26" name="Picture 4" descr="MPj04117130000[1]"/>
          <p:cNvPicPr>
            <a:picLocks noChangeArrowheads="1"/>
          </p:cNvPicPr>
          <p:nvPr/>
        </p:nvPicPr>
        <p:blipFill>
          <a:blip r:embed="rId3" cstate="print"/>
          <a:srcRect l="22810" t="-99" r="35388"/>
          <a:stretch>
            <a:fillRect/>
          </a:stretch>
        </p:blipFill>
        <p:spPr bwMode="auto">
          <a:xfrm>
            <a:off x="2589062" y="3747799"/>
            <a:ext cx="977025" cy="900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5184500" y="4941272"/>
            <a:ext cx="3024336" cy="936000"/>
          </a:xfrm>
          <a:prstGeom prst="rect">
            <a:avLst/>
          </a:prstGeom>
          <a:solidFill>
            <a:srgbClr val="E2E2E2"/>
          </a:solidFill>
          <a:ln w="6350" algn="ctr">
            <a:solidFill>
              <a:schemeClr val="bg1">
                <a:lumMod val="75000"/>
              </a:schemeClr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6000" tIns="54000" rIns="54000" bIns="540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i="0" u="none" strike="noStrike" kern="0" cap="none" spc="0" normalizeH="0" baseline="0" noProof="0" dirty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+mj-lt"/>
              </a:rPr>
              <a:t>Gestione degli</a:t>
            </a:r>
            <a:r>
              <a:rPr kumimoji="0" lang="it-IT" sz="1600" i="0" u="none" strike="noStrike" kern="0" cap="none" spc="0" normalizeH="0" noProof="0" dirty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+mj-lt"/>
              </a:rPr>
              <a:t> strum</a:t>
            </a:r>
            <a:r>
              <a:rPr lang="it-IT" sz="1600" kern="0" dirty="0" smtClean="0">
                <a:solidFill>
                  <a:srgbClr val="2C2C2C"/>
                </a:solidFill>
                <a:latin typeface="+mj-lt"/>
              </a:rPr>
              <a:t>enti pubblici per l’internazionalizzazione</a:t>
            </a:r>
            <a:endParaRPr kumimoji="0" lang="it-IT" sz="1600" i="0" u="none" strike="noStrike" kern="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30" name="Picture 6" descr="http://www.confcooperative.it/C8/Notizie%20dalla%20Confederazione/Image%20Library/Internazionalizzazione-2.jpg"/>
          <p:cNvPicPr>
            <a:picLocks noChangeArrowheads="1"/>
          </p:cNvPicPr>
          <p:nvPr/>
        </p:nvPicPr>
        <p:blipFill>
          <a:blip r:embed="rId4" cstate="print"/>
          <a:srcRect b="23529"/>
          <a:stretch>
            <a:fillRect/>
          </a:stretch>
        </p:blipFill>
        <p:spPr bwMode="auto">
          <a:xfrm>
            <a:off x="4058540" y="4951927"/>
            <a:ext cx="988616" cy="900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2203196" y="2492948"/>
            <a:ext cx="3024336" cy="936000"/>
          </a:xfrm>
          <a:prstGeom prst="rect">
            <a:avLst/>
          </a:prstGeom>
          <a:solidFill>
            <a:srgbClr val="E2E2E2"/>
          </a:solidFill>
          <a:ln w="6350" algn="ctr">
            <a:solidFill>
              <a:schemeClr val="bg1">
                <a:lumMod val="75000"/>
              </a:schemeClr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6000" tIns="54000" rIns="54000" bIns="540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i="0" u="none" strike="noStrike" kern="0" cap="none" spc="0" normalizeH="0" baseline="0" noProof="0" dirty="0" smtClean="0">
                <a:ln>
                  <a:noFill/>
                </a:ln>
                <a:solidFill>
                  <a:srgbClr val="2C2C2C"/>
                </a:solidFill>
                <a:effectLst/>
                <a:uLnTx/>
                <a:uFillTx/>
                <a:latin typeface="+mj-lt"/>
              </a:rPr>
              <a:t>Partecipazione</a:t>
            </a:r>
            <a:r>
              <a:rPr lang="it-IT" sz="1600" kern="0" dirty="0" smtClean="0">
                <a:solidFill>
                  <a:srgbClr val="2C2C2C"/>
                </a:solidFill>
                <a:latin typeface="+mj-lt"/>
              </a:rPr>
              <a:t> al capitale delle società</a:t>
            </a:r>
            <a:endParaRPr kumimoji="0" lang="it-IT" sz="1600" i="0" u="none" strike="noStrike" kern="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+mj-lt"/>
            </a:endParaRPr>
          </a:p>
        </p:txBody>
      </p:sp>
      <p:pic>
        <p:nvPicPr>
          <p:cNvPr id="37" name="Picture 2" descr="http://www.contributi.it/finanziamenti/images/industria%20rondelle.jpg"/>
          <p:cNvPicPr>
            <a:picLocks noChangeArrowheads="1"/>
          </p:cNvPicPr>
          <p:nvPr/>
        </p:nvPicPr>
        <p:blipFill>
          <a:blip r:embed="rId5" cstate="print"/>
          <a:srcRect l="10577" r="20673"/>
          <a:stretch>
            <a:fillRect/>
          </a:stretch>
        </p:blipFill>
        <p:spPr bwMode="auto">
          <a:xfrm>
            <a:off x="1115616" y="2503654"/>
            <a:ext cx="936104" cy="900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0" y="94779"/>
            <a:ext cx="9144000" cy="669925"/>
          </a:xfrm>
          <a:prstGeom prst="rect">
            <a:avLst/>
          </a:prstGeom>
          <a:noFill/>
        </p:spPr>
        <p:txBody>
          <a:bodyPr anchor="ctr"/>
          <a:lstStyle/>
          <a:p>
            <a:pPr lvl="0" algn="ctr"/>
            <a:r>
              <a:rPr lang="it-IT" sz="2600" b="1" dirty="0" smtClean="0">
                <a:solidFill>
                  <a:srgbClr val="2C2C2C"/>
                </a:solidFill>
                <a:latin typeface="+mj-lt"/>
                <a:ea typeface="Verdana" pitchFamily="34" charset="0"/>
                <a:cs typeface="Verdana" pitchFamily="34" charset="0"/>
              </a:rPr>
              <a:t>SIMEST affianca l’impresa italiana in tutte le fasi di sviluppo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539552" y="656829"/>
            <a:ext cx="2988000" cy="377825"/>
          </a:xfrm>
          <a:prstGeom prst="roundRect">
            <a:avLst/>
          </a:prstGeom>
          <a:solidFill>
            <a:srgbClr val="2D6E62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>
                <a:solidFill>
                  <a:srgbClr val="E2E2E2"/>
                </a:solidFill>
                <a:ea typeface="+mj-ea"/>
                <a:cs typeface="+mj-cs"/>
              </a:rPr>
              <a:t>Fasi </a:t>
            </a:r>
            <a:r>
              <a:rPr lang="it-IT" sz="1600" kern="0" dirty="0" smtClean="0">
                <a:solidFill>
                  <a:srgbClr val="E2E2E2"/>
                </a:solidFill>
                <a:ea typeface="+mj-ea"/>
                <a:cs typeface="+mj-cs"/>
              </a:rPr>
              <a:t>sviluppo impresa</a:t>
            </a:r>
            <a:endParaRPr lang="it-IT" sz="1600" kern="0" dirty="0">
              <a:solidFill>
                <a:srgbClr val="E2E2E2"/>
              </a:solidFill>
              <a:ea typeface="+mj-ea"/>
              <a:cs typeface="+mj-cs"/>
            </a:endParaRPr>
          </a:p>
        </p:txBody>
      </p:sp>
      <p:sp>
        <p:nvSpPr>
          <p:cNvPr id="13" name="Rectangle 38"/>
          <p:cNvSpPr>
            <a:spLocks noChangeArrowheads="1"/>
          </p:cNvSpPr>
          <p:nvPr/>
        </p:nvSpPr>
        <p:spPr bwMode="auto">
          <a:xfrm>
            <a:off x="4743450" y="642541"/>
            <a:ext cx="3672000" cy="377825"/>
          </a:xfrm>
          <a:prstGeom prst="roundRect">
            <a:avLst/>
          </a:prstGeom>
          <a:solidFill>
            <a:srgbClr val="2D6E62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>
                <a:solidFill>
                  <a:srgbClr val="E2E2E2"/>
                </a:solidFill>
                <a:latin typeface="+mj-lt"/>
                <a:ea typeface="+mj-ea"/>
                <a:cs typeface="+mj-cs"/>
              </a:rPr>
              <a:t>Attività e strumenti SIMEST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539552" y="1124744"/>
            <a:ext cx="2988000" cy="576000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400" u="sng" kern="0" dirty="0">
                <a:solidFill>
                  <a:srgbClr val="2C2C2C"/>
                </a:solidFill>
                <a:latin typeface="+mj-lt"/>
                <a:ea typeface="+mj-ea"/>
                <a:cs typeface="+mj-cs"/>
              </a:rPr>
              <a:t>Individuazione opportunità</a:t>
            </a:r>
            <a:r>
              <a:rPr lang="it-IT" sz="1400" kern="0" dirty="0">
                <a:solidFill>
                  <a:srgbClr val="2C2C2C"/>
                </a:solidFill>
                <a:latin typeface="+mj-lt"/>
                <a:ea typeface="+mj-ea"/>
                <a:cs typeface="+mj-cs"/>
              </a:rPr>
              <a:t> di </a:t>
            </a:r>
            <a:r>
              <a:rPr lang="it-IT" sz="1400" kern="0" dirty="0" smtClean="0">
                <a:solidFill>
                  <a:srgbClr val="2C2C2C"/>
                </a:solidFill>
                <a:latin typeface="+mj-lt"/>
                <a:ea typeface="+mj-ea"/>
                <a:cs typeface="+mj-cs"/>
              </a:rPr>
              <a:t>investimento e/o commesse</a:t>
            </a:r>
            <a:endParaRPr lang="it-IT" sz="1400" kern="0" dirty="0">
              <a:solidFill>
                <a:srgbClr val="2C2C2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9" name="Rectangle 40"/>
          <p:cNvSpPr>
            <a:spLocks noChangeArrowheads="1"/>
          </p:cNvSpPr>
          <p:nvPr/>
        </p:nvSpPr>
        <p:spPr bwMode="auto">
          <a:xfrm>
            <a:off x="3779912" y="4149112"/>
            <a:ext cx="1584176" cy="288000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200" kern="0" dirty="0">
                <a:solidFill>
                  <a:srgbClr val="2C2C2C"/>
                </a:solidFill>
                <a:latin typeface="+mj-lt"/>
                <a:ea typeface="+mj-ea"/>
                <a:cs typeface="+mj-cs"/>
              </a:rPr>
              <a:t>Capitale di rischio</a:t>
            </a:r>
          </a:p>
        </p:txBody>
      </p:sp>
      <p:sp>
        <p:nvSpPr>
          <p:cNvPr id="32" name="Rectangle 41"/>
          <p:cNvSpPr>
            <a:spLocks noChangeArrowheads="1"/>
          </p:cNvSpPr>
          <p:nvPr/>
        </p:nvSpPr>
        <p:spPr bwMode="auto">
          <a:xfrm>
            <a:off x="3779688" y="4952077"/>
            <a:ext cx="1584176" cy="288000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200" kern="0" dirty="0">
                <a:solidFill>
                  <a:srgbClr val="2C2C2C"/>
                </a:solidFill>
                <a:latin typeface="+mj-lt"/>
                <a:ea typeface="+mj-ea"/>
                <a:cs typeface="+mj-cs"/>
              </a:rPr>
              <a:t>Finanziamenti di terzi</a:t>
            </a:r>
          </a:p>
        </p:txBody>
      </p:sp>
      <p:sp>
        <p:nvSpPr>
          <p:cNvPr id="55" name="Rectangle 3"/>
          <p:cNvSpPr>
            <a:spLocks noChangeArrowheads="1"/>
          </p:cNvSpPr>
          <p:nvPr/>
        </p:nvSpPr>
        <p:spPr bwMode="auto">
          <a:xfrm>
            <a:off x="4743450" y="1124744"/>
            <a:ext cx="3672408" cy="489849"/>
          </a:xfrm>
          <a:prstGeom prst="rect">
            <a:avLst/>
          </a:prstGeom>
          <a:noFill/>
          <a:ln w="6350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126000" tIns="54000" rIns="54000" bIns="54000" anchor="ctr" anchorCtr="0">
            <a:noAutofit/>
          </a:bodyPr>
          <a:lstStyle/>
          <a:p>
            <a:r>
              <a:rPr lang="it-IT" sz="1300" u="sng" kern="0" dirty="0" smtClean="0">
                <a:solidFill>
                  <a:srgbClr val="2C2C2C"/>
                </a:solidFill>
              </a:rPr>
              <a:t>Scouting</a:t>
            </a:r>
            <a:r>
              <a:rPr lang="it-IT" sz="1300" kern="0" dirty="0" smtClean="0">
                <a:solidFill>
                  <a:srgbClr val="2C2C2C"/>
                </a:solidFill>
              </a:rPr>
              <a:t> delle opportunità nei paesi extra UE per le fasi iniziali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539552" y="1844824"/>
            <a:ext cx="2988000" cy="576000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400" u="sng" kern="0" dirty="0" smtClean="0">
                <a:solidFill>
                  <a:srgbClr val="2C2C2C"/>
                </a:solidFill>
              </a:rPr>
              <a:t>Fattibilità</a:t>
            </a:r>
            <a:r>
              <a:rPr lang="it-IT" sz="1400" kern="0" dirty="0" smtClean="0">
                <a:solidFill>
                  <a:srgbClr val="2C2C2C"/>
                </a:solidFill>
              </a:rPr>
              <a:t> economico/finanziaria del progetto </a:t>
            </a: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539552" y="2564904"/>
            <a:ext cx="2988000" cy="576000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400" u="sng" kern="0" dirty="0" smtClean="0">
                <a:solidFill>
                  <a:srgbClr val="2C2C2C"/>
                </a:solidFill>
              </a:rPr>
              <a:t>Inserimento sui mercati esteri </a:t>
            </a:r>
            <a:br>
              <a:rPr lang="it-IT" sz="1400" u="sng" kern="0" dirty="0" smtClean="0">
                <a:solidFill>
                  <a:srgbClr val="2C2C2C"/>
                </a:solidFill>
              </a:rPr>
            </a:br>
            <a:r>
              <a:rPr lang="it-IT" sz="1400" kern="0" dirty="0" smtClean="0">
                <a:solidFill>
                  <a:srgbClr val="2C2C2C"/>
                </a:solidFill>
              </a:rPr>
              <a:t>(extra UE)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539552" y="3284984"/>
            <a:ext cx="2988000" cy="576000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400" u="sng" kern="0" dirty="0" smtClean="0">
                <a:solidFill>
                  <a:srgbClr val="2C2C2C"/>
                </a:solidFill>
              </a:rPr>
              <a:t>Consolidamento finanziario</a:t>
            </a:r>
            <a:r>
              <a:rPr lang="it-IT" sz="1400" kern="0" dirty="0" smtClean="0">
                <a:solidFill>
                  <a:srgbClr val="2C2C2C"/>
                </a:solidFill>
              </a:rPr>
              <a:t> </a:t>
            </a:r>
            <a:br>
              <a:rPr lang="it-IT" sz="1400" kern="0" dirty="0" smtClean="0">
                <a:solidFill>
                  <a:srgbClr val="2C2C2C"/>
                </a:solidFill>
              </a:rPr>
            </a:br>
            <a:r>
              <a:rPr lang="it-IT" sz="1400" kern="0" dirty="0" smtClean="0">
                <a:solidFill>
                  <a:srgbClr val="2C2C2C"/>
                </a:solidFill>
              </a:rPr>
              <a:t>delle PMI esportatrici</a:t>
            </a:r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39552" y="4437176"/>
            <a:ext cx="2988000" cy="576000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400" kern="0" dirty="0" smtClean="0">
                <a:solidFill>
                  <a:srgbClr val="2C2C2C"/>
                </a:solidFill>
              </a:rPr>
              <a:t>Sviluppo società estera per la</a:t>
            </a:r>
            <a:r>
              <a:rPr lang="it-IT" sz="1400" u="sng" kern="0" dirty="0" smtClean="0">
                <a:solidFill>
                  <a:srgbClr val="2C2C2C"/>
                </a:solidFill>
              </a:rPr>
              <a:t> realizzazione di nuove attività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539552" y="5589240"/>
            <a:ext cx="2988000" cy="576000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400" kern="0" dirty="0" smtClean="0">
                <a:solidFill>
                  <a:srgbClr val="2C2C2C"/>
                </a:solidFill>
              </a:rPr>
              <a:t>Sviluppo </a:t>
            </a:r>
            <a:r>
              <a:rPr lang="it-IT" sz="1400" u="sng" kern="0" dirty="0" smtClean="0">
                <a:solidFill>
                  <a:srgbClr val="2C2C2C"/>
                </a:solidFill>
              </a:rPr>
              <a:t>investimenti produttivi </a:t>
            </a:r>
            <a:r>
              <a:rPr lang="it-IT" sz="1400" kern="0" dirty="0" smtClean="0">
                <a:solidFill>
                  <a:srgbClr val="2C2C2C"/>
                </a:solidFill>
              </a:rPr>
              <a:t>e di </a:t>
            </a:r>
            <a:r>
              <a:rPr lang="it-IT" sz="1400" u="sng" kern="0" dirty="0" smtClean="0">
                <a:solidFill>
                  <a:srgbClr val="2C2C2C"/>
                </a:solidFill>
              </a:rPr>
              <a:t>innovazione</a:t>
            </a:r>
            <a:r>
              <a:rPr lang="it-IT" sz="1400" kern="0" dirty="0" smtClean="0">
                <a:solidFill>
                  <a:srgbClr val="2C2C2C"/>
                </a:solidFill>
              </a:rPr>
              <a:t> in </a:t>
            </a:r>
            <a:r>
              <a:rPr lang="it-IT" sz="1400" b="1" kern="0" dirty="0" smtClean="0">
                <a:solidFill>
                  <a:srgbClr val="2C2C2C"/>
                </a:solidFill>
              </a:rPr>
              <a:t>Italia</a:t>
            </a:r>
            <a:r>
              <a:rPr lang="it-IT" sz="1400" kern="0" dirty="0" smtClean="0">
                <a:solidFill>
                  <a:srgbClr val="2C2C2C"/>
                </a:solidFill>
              </a:rPr>
              <a:t> e nella </a:t>
            </a:r>
            <a:r>
              <a:rPr lang="it-IT" sz="1400" b="1" kern="0" dirty="0" smtClean="0">
                <a:solidFill>
                  <a:srgbClr val="2C2C2C"/>
                </a:solidFill>
              </a:rPr>
              <a:t>UE</a:t>
            </a:r>
          </a:p>
        </p:txBody>
      </p:sp>
      <p:grpSp>
        <p:nvGrpSpPr>
          <p:cNvPr id="2" name="Gruppo 55"/>
          <p:cNvGrpSpPr/>
          <p:nvPr/>
        </p:nvGrpSpPr>
        <p:grpSpPr>
          <a:xfrm>
            <a:off x="3491880" y="1704875"/>
            <a:ext cx="5039992" cy="3740349"/>
            <a:chOff x="3280018" y="2043062"/>
            <a:chExt cx="5252422" cy="3740349"/>
          </a:xfrm>
        </p:grpSpPr>
        <p:cxnSp>
          <p:nvCxnSpPr>
            <p:cNvPr id="51" name="Connettore 1 50"/>
            <p:cNvCxnSpPr/>
            <p:nvPr/>
          </p:nvCxnSpPr>
          <p:spPr>
            <a:xfrm>
              <a:off x="3280018" y="2043062"/>
              <a:ext cx="5252422" cy="0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27" name="Connettore 1 26"/>
            <p:cNvCxnSpPr/>
            <p:nvPr/>
          </p:nvCxnSpPr>
          <p:spPr>
            <a:xfrm>
              <a:off x="3280018" y="2763142"/>
              <a:ext cx="5252422" cy="0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28" name="Connettore 1 27"/>
            <p:cNvCxnSpPr/>
            <p:nvPr/>
          </p:nvCxnSpPr>
          <p:spPr>
            <a:xfrm>
              <a:off x="3280018" y="3483222"/>
              <a:ext cx="5252422" cy="0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30" name="Connettore 1 29"/>
            <p:cNvCxnSpPr/>
            <p:nvPr/>
          </p:nvCxnSpPr>
          <p:spPr>
            <a:xfrm>
              <a:off x="3280018" y="4203302"/>
              <a:ext cx="5252422" cy="0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dash"/>
              <a:round/>
              <a:headEnd/>
              <a:tailEnd/>
            </a:ln>
          </p:spPr>
        </p:cxnSp>
        <p:cxnSp>
          <p:nvCxnSpPr>
            <p:cNvPr id="31" name="Connettore 1 30"/>
            <p:cNvCxnSpPr/>
            <p:nvPr/>
          </p:nvCxnSpPr>
          <p:spPr>
            <a:xfrm>
              <a:off x="3280018" y="5783411"/>
              <a:ext cx="5252422" cy="0"/>
            </a:xfrm>
            <a:prstGeom prst="line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bg1">
                  <a:lumMod val="50000"/>
                </a:schemeClr>
              </a:solidFill>
              <a:prstDash val="dash"/>
              <a:round/>
              <a:headEnd/>
              <a:tailEnd/>
            </a:ln>
          </p:spPr>
        </p:cxnSp>
      </p:grp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4743450" y="1873650"/>
            <a:ext cx="3672408" cy="489849"/>
          </a:xfrm>
          <a:prstGeom prst="rect">
            <a:avLst/>
          </a:prstGeom>
          <a:noFill/>
          <a:ln w="6350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126000" tIns="54000" rIns="54000" bIns="54000" anchor="ctr" anchorCtr="0">
            <a:noAutofit/>
          </a:bodyPr>
          <a:lstStyle/>
          <a:p>
            <a:r>
              <a:rPr lang="it-IT" sz="1300" kern="0" dirty="0" smtClean="0">
                <a:solidFill>
                  <a:srgbClr val="2C2C2C"/>
                </a:solidFill>
              </a:rPr>
              <a:t>Finanziamento agevolato </a:t>
            </a:r>
            <a:r>
              <a:rPr lang="it-IT" sz="1300" u="sng" kern="0" dirty="0" smtClean="0">
                <a:solidFill>
                  <a:srgbClr val="2C2C2C"/>
                </a:solidFill>
              </a:rPr>
              <a:t>studio di fattibilità</a:t>
            </a: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4743450" y="2593730"/>
            <a:ext cx="3672408" cy="489849"/>
          </a:xfrm>
          <a:prstGeom prst="rect">
            <a:avLst/>
          </a:prstGeom>
          <a:noFill/>
          <a:ln w="6350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126000" tIns="54000" rIns="54000" bIns="54000" anchor="ctr" anchorCtr="0">
            <a:noAutofit/>
          </a:bodyPr>
          <a:lstStyle/>
          <a:p>
            <a:r>
              <a:rPr lang="it-IT" sz="1300" kern="0" dirty="0" smtClean="0">
                <a:solidFill>
                  <a:srgbClr val="2C2C2C"/>
                </a:solidFill>
              </a:rPr>
              <a:t>Finanziamento  agevolato per  assicurare la </a:t>
            </a:r>
            <a:r>
              <a:rPr lang="it-IT" sz="1300" u="sng" kern="0" dirty="0" smtClean="0">
                <a:solidFill>
                  <a:srgbClr val="2C2C2C"/>
                </a:solidFill>
              </a:rPr>
              <a:t>presenza stabile nei mercati di riferimento</a:t>
            </a:r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4743450" y="3313810"/>
            <a:ext cx="3672408" cy="489849"/>
          </a:xfrm>
          <a:prstGeom prst="rect">
            <a:avLst/>
          </a:prstGeom>
          <a:noFill/>
          <a:ln w="6350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126000" tIns="54000" rIns="54000" bIns="54000" anchor="ctr" anchorCtr="0">
            <a:noAutofit/>
          </a:bodyPr>
          <a:lstStyle/>
          <a:p>
            <a:r>
              <a:rPr lang="it-IT" sz="1300" kern="0" dirty="0" smtClean="0">
                <a:solidFill>
                  <a:srgbClr val="2C2C2C"/>
                </a:solidFill>
              </a:rPr>
              <a:t>Finanziamento agevolato per la </a:t>
            </a:r>
            <a:r>
              <a:rPr lang="it-IT" sz="1300" u="sng" kern="0" dirty="0" smtClean="0">
                <a:solidFill>
                  <a:srgbClr val="2C2C2C"/>
                </a:solidFill>
              </a:rPr>
              <a:t>patrimonializzazione</a:t>
            </a:r>
            <a:r>
              <a:rPr lang="it-IT" sz="1300" kern="0" dirty="0" smtClean="0">
                <a:solidFill>
                  <a:srgbClr val="2C2C2C"/>
                </a:solidFill>
              </a:rPr>
              <a:t> delle PMI</a:t>
            </a: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5391522" y="4091279"/>
            <a:ext cx="3284934" cy="489849"/>
          </a:xfrm>
          <a:prstGeom prst="rect">
            <a:avLst/>
          </a:prstGeom>
          <a:noFill/>
          <a:ln w="6350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126000" tIns="54000" rIns="54000" bIns="54000" anchor="ctr" anchorCtr="0">
            <a:noAutofit/>
          </a:bodyPr>
          <a:lstStyle/>
          <a:p>
            <a:pPr marL="179388" indent="-179388" defTabSz="762000">
              <a:buFontTx/>
              <a:buChar char="•"/>
              <a:tabLst>
                <a:tab pos="0" algn="l"/>
              </a:tabLst>
            </a:pPr>
            <a:r>
              <a:rPr lang="it-IT" sz="1300" u="sng" dirty="0" smtClean="0">
                <a:solidFill>
                  <a:srgbClr val="2C2C2C"/>
                </a:solidFill>
                <a:latin typeface="+mj-lt"/>
              </a:rPr>
              <a:t>Partecipazione</a:t>
            </a:r>
            <a:r>
              <a:rPr lang="it-IT" sz="1300" dirty="0" smtClean="0">
                <a:solidFill>
                  <a:srgbClr val="2C2C2C"/>
                </a:solidFill>
                <a:latin typeface="+mj-lt"/>
              </a:rPr>
              <a:t> SIMEST al capitale sociale</a:t>
            </a:r>
          </a:p>
          <a:p>
            <a:pPr marL="179388" indent="-179388" defTabSz="762000">
              <a:buFontTx/>
              <a:buChar char="•"/>
              <a:tabLst>
                <a:tab pos="0" algn="l"/>
              </a:tabLst>
            </a:pPr>
            <a:r>
              <a:rPr lang="it-IT" sz="1300" dirty="0" smtClean="0">
                <a:solidFill>
                  <a:srgbClr val="2C2C2C"/>
                </a:solidFill>
                <a:latin typeface="+mj-lt"/>
              </a:rPr>
              <a:t>Partecipazione del </a:t>
            </a:r>
            <a:r>
              <a:rPr lang="it-IT" sz="1300" u="sng" dirty="0" smtClean="0">
                <a:solidFill>
                  <a:srgbClr val="2C2C2C"/>
                </a:solidFill>
                <a:latin typeface="+mj-lt"/>
              </a:rPr>
              <a:t>Fondo</a:t>
            </a:r>
            <a:r>
              <a:rPr lang="it-IT" sz="1300" dirty="0" smtClean="0">
                <a:solidFill>
                  <a:srgbClr val="2C2C2C"/>
                </a:solidFill>
                <a:latin typeface="+mj-lt"/>
              </a:rPr>
              <a:t> Venture Capital</a:t>
            </a:r>
          </a:p>
          <a:p>
            <a:pPr marL="179388" indent="-179388" defTabSz="762000">
              <a:buFontTx/>
              <a:buChar char="•"/>
              <a:tabLst>
                <a:tab pos="0" algn="l"/>
              </a:tabLst>
            </a:pPr>
            <a:r>
              <a:rPr lang="it-IT" sz="1300" u="sng" dirty="0" smtClean="0">
                <a:solidFill>
                  <a:srgbClr val="2C2C2C"/>
                </a:solidFill>
                <a:latin typeface="+mj-lt"/>
              </a:rPr>
              <a:t>Agevolazioni</a:t>
            </a:r>
            <a:r>
              <a:rPr lang="it-IT" sz="1300" dirty="0" smtClean="0">
                <a:solidFill>
                  <a:srgbClr val="2C2C2C"/>
                </a:solidFill>
                <a:latin typeface="+mj-lt"/>
              </a:rPr>
              <a:t> per quota azienda italiana</a:t>
            </a:r>
            <a:endParaRPr lang="it-IT" sz="1300" dirty="0">
              <a:solidFill>
                <a:srgbClr val="2C2C2C"/>
              </a:solidFill>
              <a:latin typeface="+mj-lt"/>
            </a:endParaRPr>
          </a:p>
        </p:txBody>
      </p:sp>
      <p:sp>
        <p:nvSpPr>
          <p:cNvPr id="39" name="Rectangle 3"/>
          <p:cNvSpPr>
            <a:spLocks noChangeArrowheads="1"/>
          </p:cNvSpPr>
          <p:nvPr/>
        </p:nvSpPr>
        <p:spPr bwMode="auto">
          <a:xfrm>
            <a:off x="5391522" y="4883367"/>
            <a:ext cx="3284934" cy="489849"/>
          </a:xfrm>
          <a:prstGeom prst="rect">
            <a:avLst/>
          </a:prstGeom>
          <a:noFill/>
          <a:ln w="6350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126000" tIns="54000" rIns="54000" bIns="54000" anchor="ctr" anchorCtr="0">
            <a:noAutofit/>
          </a:bodyPr>
          <a:lstStyle/>
          <a:p>
            <a:pPr marL="179388" indent="-179388" defTabSz="762000">
              <a:buFontTx/>
              <a:buChar char="•"/>
              <a:tabLst>
                <a:tab pos="0" algn="l"/>
              </a:tabLst>
            </a:pPr>
            <a:r>
              <a:rPr lang="it-IT" sz="1300" u="sng" dirty="0" smtClean="0">
                <a:solidFill>
                  <a:srgbClr val="2C2C2C"/>
                </a:solidFill>
                <a:latin typeface="+mj-lt"/>
              </a:rPr>
              <a:t>Assistenza</a:t>
            </a:r>
            <a:r>
              <a:rPr lang="it-IT" sz="1300" dirty="0" smtClean="0">
                <a:solidFill>
                  <a:srgbClr val="2C2C2C"/>
                </a:solidFill>
                <a:latin typeface="+mj-lt"/>
              </a:rPr>
              <a:t> al </a:t>
            </a:r>
            <a:r>
              <a:rPr lang="it-IT" sz="1300" dirty="0" err="1" smtClean="0">
                <a:solidFill>
                  <a:srgbClr val="2C2C2C"/>
                </a:solidFill>
                <a:latin typeface="+mj-lt"/>
              </a:rPr>
              <a:t>funding</a:t>
            </a:r>
            <a:endParaRPr lang="it-IT" sz="1300" dirty="0" smtClean="0">
              <a:solidFill>
                <a:srgbClr val="2C2C2C"/>
              </a:solidFill>
              <a:latin typeface="+mj-lt"/>
            </a:endParaRPr>
          </a:p>
          <a:p>
            <a:pPr marL="179388" indent="-179388" defTabSz="762000">
              <a:buFontTx/>
              <a:buChar char="•"/>
              <a:tabLst>
                <a:tab pos="0" algn="l"/>
              </a:tabLst>
            </a:pPr>
            <a:r>
              <a:rPr lang="it-IT" sz="1300" dirty="0" smtClean="0">
                <a:solidFill>
                  <a:srgbClr val="2C2C2C"/>
                </a:solidFill>
                <a:latin typeface="+mj-lt"/>
              </a:rPr>
              <a:t>Eventuale </a:t>
            </a:r>
            <a:r>
              <a:rPr lang="it-IT" sz="1300" u="sng" dirty="0" smtClean="0">
                <a:solidFill>
                  <a:srgbClr val="2C2C2C"/>
                </a:solidFill>
                <a:latin typeface="+mj-lt"/>
              </a:rPr>
              <a:t>Export </a:t>
            </a:r>
            <a:r>
              <a:rPr lang="it-IT" sz="1300" u="sng" dirty="0" err="1" smtClean="0">
                <a:solidFill>
                  <a:srgbClr val="2C2C2C"/>
                </a:solidFill>
                <a:latin typeface="+mj-lt"/>
              </a:rPr>
              <a:t>Credit</a:t>
            </a:r>
            <a:r>
              <a:rPr lang="it-IT" sz="1300" dirty="0" smtClean="0">
                <a:solidFill>
                  <a:srgbClr val="2C2C2C"/>
                </a:solidFill>
                <a:latin typeface="+mj-lt"/>
              </a:rPr>
              <a:t> su impianti italiani</a:t>
            </a:r>
            <a:endParaRPr lang="it-IT" sz="1300" dirty="0">
              <a:solidFill>
                <a:srgbClr val="2C2C2C"/>
              </a:solidFill>
              <a:latin typeface="+mj-lt"/>
            </a:endParaRPr>
          </a:p>
        </p:txBody>
      </p:sp>
      <p:sp>
        <p:nvSpPr>
          <p:cNvPr id="40" name="Rectangle 3"/>
          <p:cNvSpPr>
            <a:spLocks noChangeArrowheads="1"/>
          </p:cNvSpPr>
          <p:nvPr/>
        </p:nvSpPr>
        <p:spPr bwMode="auto">
          <a:xfrm>
            <a:off x="4788024" y="5603447"/>
            <a:ext cx="3672408" cy="489849"/>
          </a:xfrm>
          <a:prstGeom prst="rect">
            <a:avLst/>
          </a:prstGeom>
          <a:noFill/>
          <a:ln w="6350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126000" tIns="54000" rIns="54000" bIns="54000" anchor="ctr" anchorCtr="0">
            <a:noAutofit/>
          </a:bodyPr>
          <a:lstStyle/>
          <a:p>
            <a:r>
              <a:rPr lang="it-IT" sz="1300" kern="0" dirty="0" smtClean="0">
                <a:solidFill>
                  <a:srgbClr val="2C2C2C"/>
                </a:solidFill>
              </a:rPr>
              <a:t>Partecipazione in società italiane e/o loro controllate nella UE per sviluppo internazionale e/o produzione e competitività</a:t>
            </a:r>
            <a:endParaRPr lang="it-IT" sz="1300" u="sng" kern="0" dirty="0" smtClean="0">
              <a:solidFill>
                <a:srgbClr val="2C2C2C"/>
              </a:solidFill>
            </a:endParaRPr>
          </a:p>
        </p:txBody>
      </p:sp>
      <p:cxnSp>
        <p:nvCxnSpPr>
          <p:cNvPr id="42" name="Connettore 4 41"/>
          <p:cNvCxnSpPr>
            <a:stCxn id="25" idx="3"/>
          </p:cNvCxnSpPr>
          <p:nvPr/>
        </p:nvCxnSpPr>
        <p:spPr>
          <a:xfrm flipV="1">
            <a:off x="3527552" y="4365104"/>
            <a:ext cx="252360" cy="360072"/>
          </a:xfrm>
          <a:prstGeom prst="bentConnector2">
            <a:avLst/>
          </a:prstGeom>
          <a:ln>
            <a:solidFill>
              <a:srgbClr val="2C2C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4 47"/>
          <p:cNvCxnSpPr>
            <a:stCxn id="25" idx="3"/>
          </p:cNvCxnSpPr>
          <p:nvPr/>
        </p:nvCxnSpPr>
        <p:spPr>
          <a:xfrm>
            <a:off x="3527552" y="4725176"/>
            <a:ext cx="252360" cy="273928"/>
          </a:xfrm>
          <a:prstGeom prst="bentConnector2">
            <a:avLst/>
          </a:prstGeom>
          <a:ln>
            <a:solidFill>
              <a:srgbClr val="2C2C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>
            <a:off x="3564456" y="6237312"/>
            <a:ext cx="5039992" cy="0"/>
          </a:xfrm>
          <a:prstGeom prst="lin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44" name="Segnaposto numero diapositiva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5" name="Text Box 3"/>
          <p:cNvSpPr txBox="1">
            <a:spLocks noChangeArrowheads="1"/>
          </p:cNvSpPr>
          <p:nvPr/>
        </p:nvSpPr>
        <p:spPr bwMode="auto">
          <a:xfrm>
            <a:off x="3899218" y="2780928"/>
            <a:ext cx="1512168" cy="1224136"/>
          </a:xfrm>
          <a:prstGeom prst="rect">
            <a:avLst/>
          </a:prstGeom>
          <a:solidFill>
            <a:schemeClr val="bg1">
              <a:lumMod val="50000"/>
              <a:alpha val="65000"/>
            </a:schemeClr>
          </a:solidFill>
          <a:ln w="9525">
            <a:solidFill>
              <a:srgbClr val="2C2C2C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SOCIETÀ</a:t>
            </a:r>
          </a:p>
          <a:p>
            <a:pPr algn="ctr"/>
            <a:r>
              <a:rPr lang="it-IT" sz="2000" b="1" dirty="0" smtClean="0">
                <a:solidFill>
                  <a:schemeClr val="bg1"/>
                </a:solidFill>
              </a:rPr>
              <a:t>ESTERA</a:t>
            </a:r>
            <a:endParaRPr lang="it-IT" sz="2000" b="1" dirty="0">
              <a:solidFill>
                <a:schemeClr val="bg1"/>
              </a:solidFill>
            </a:endParaRPr>
          </a:p>
        </p:txBody>
      </p:sp>
      <p:sp>
        <p:nvSpPr>
          <p:cNvPr id="371716" name="AutoShape 4"/>
          <p:cNvSpPr>
            <a:spLocks noChangeArrowheads="1"/>
          </p:cNvSpPr>
          <p:nvPr/>
        </p:nvSpPr>
        <p:spPr bwMode="auto">
          <a:xfrm>
            <a:off x="1090092" y="1503363"/>
            <a:ext cx="2665413" cy="3817937"/>
          </a:xfrm>
          <a:prstGeom prst="rightArrowCallout">
            <a:avLst>
              <a:gd name="adj1" fmla="val 35810"/>
              <a:gd name="adj2" fmla="val 35810"/>
              <a:gd name="adj3" fmla="val 16667"/>
              <a:gd name="adj4" fmla="val 66667"/>
            </a:avLst>
          </a:prstGeom>
          <a:solidFill>
            <a:schemeClr val="bg1">
              <a:lumMod val="95000"/>
            </a:schemeClr>
          </a:solidFill>
          <a:ln w="34925">
            <a:solidFill>
              <a:srgbClr val="2D6E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dirty="0">
              <a:solidFill>
                <a:srgbClr val="2C2C2C"/>
              </a:solidFill>
            </a:endParaRPr>
          </a:p>
          <a:p>
            <a:pPr algn="ctr"/>
            <a:endParaRPr lang="it-IT" sz="2400" dirty="0">
              <a:solidFill>
                <a:srgbClr val="2C2C2C"/>
              </a:solidFill>
            </a:endParaRPr>
          </a:p>
          <a:p>
            <a:pPr algn="ctr"/>
            <a:r>
              <a:rPr lang="it-IT" sz="2400" dirty="0">
                <a:solidFill>
                  <a:srgbClr val="2C2C2C"/>
                </a:solidFill>
              </a:rPr>
              <a:t>Italiano</a:t>
            </a:r>
          </a:p>
        </p:txBody>
      </p:sp>
      <p:sp>
        <p:nvSpPr>
          <p:cNvPr id="371717" name="AutoShape 5"/>
          <p:cNvSpPr>
            <a:spLocks noChangeArrowheads="1"/>
          </p:cNvSpPr>
          <p:nvPr/>
        </p:nvSpPr>
        <p:spPr bwMode="auto">
          <a:xfrm flipH="1">
            <a:off x="5580112" y="1484313"/>
            <a:ext cx="2663825" cy="3817937"/>
          </a:xfrm>
          <a:prstGeom prst="rightArrowCallout">
            <a:avLst>
              <a:gd name="adj1" fmla="val 35831"/>
              <a:gd name="adj2" fmla="val 35831"/>
              <a:gd name="adj3" fmla="val 16667"/>
              <a:gd name="adj4" fmla="val 66667"/>
            </a:avLst>
          </a:prstGeom>
          <a:solidFill>
            <a:schemeClr val="bg1">
              <a:lumMod val="95000"/>
            </a:schemeClr>
          </a:solidFill>
          <a:ln w="34925">
            <a:solidFill>
              <a:srgbClr val="2D6E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 dirty="0" smtClean="0">
              <a:solidFill>
                <a:srgbClr val="2C2C2C"/>
              </a:solidFill>
            </a:endParaRPr>
          </a:p>
          <a:p>
            <a:pPr algn="ctr"/>
            <a:r>
              <a:rPr lang="it-IT" sz="2400" dirty="0" smtClean="0">
                <a:solidFill>
                  <a:srgbClr val="2C2C2C"/>
                </a:solidFill>
              </a:rPr>
              <a:t>SIMEST</a:t>
            </a:r>
            <a:endParaRPr lang="it-IT" sz="2400" dirty="0">
              <a:solidFill>
                <a:srgbClr val="2C2C2C"/>
              </a:solidFill>
            </a:endParaRPr>
          </a:p>
          <a:p>
            <a:pPr algn="ctr"/>
            <a:endParaRPr lang="it-IT" sz="2400" dirty="0">
              <a:solidFill>
                <a:srgbClr val="2C2C2C"/>
              </a:solidFill>
            </a:endParaRPr>
          </a:p>
          <a:p>
            <a:pPr algn="ctr"/>
            <a:endParaRPr lang="it-IT" sz="2400" dirty="0">
              <a:solidFill>
                <a:srgbClr val="2C2C2C"/>
              </a:solidFill>
            </a:endParaRPr>
          </a:p>
          <a:p>
            <a:pPr algn="ctr"/>
            <a:r>
              <a:rPr lang="it-IT" sz="2400" dirty="0" smtClean="0">
                <a:solidFill>
                  <a:srgbClr val="2C2C2C"/>
                </a:solidFill>
              </a:rPr>
              <a:t>+</a:t>
            </a:r>
            <a:endParaRPr lang="it-IT" sz="2400" dirty="0">
              <a:solidFill>
                <a:srgbClr val="2C2C2C"/>
              </a:solidFill>
            </a:endParaRPr>
          </a:p>
          <a:p>
            <a:pPr algn="ctr"/>
            <a:endParaRPr lang="it-IT" sz="2400" dirty="0" smtClean="0">
              <a:solidFill>
                <a:srgbClr val="2C2C2C"/>
              </a:solidFill>
            </a:endParaRPr>
          </a:p>
          <a:p>
            <a:pPr algn="ctr"/>
            <a:endParaRPr lang="it-IT" sz="2400" dirty="0">
              <a:solidFill>
                <a:srgbClr val="2C2C2C"/>
              </a:solidFill>
            </a:endParaRPr>
          </a:p>
          <a:p>
            <a:pPr algn="ctr"/>
            <a:r>
              <a:rPr lang="it-IT" sz="2400" dirty="0">
                <a:solidFill>
                  <a:srgbClr val="2C2C2C"/>
                </a:solidFill>
              </a:rPr>
              <a:t>Fondo</a:t>
            </a:r>
            <a:br>
              <a:rPr lang="it-IT" sz="2400" dirty="0">
                <a:solidFill>
                  <a:srgbClr val="2C2C2C"/>
                </a:solidFill>
              </a:rPr>
            </a:br>
            <a:r>
              <a:rPr lang="it-IT" sz="2400" dirty="0">
                <a:solidFill>
                  <a:srgbClr val="2C2C2C"/>
                </a:solidFill>
              </a:rPr>
              <a:t>di VC</a:t>
            </a:r>
          </a:p>
        </p:txBody>
      </p:sp>
      <p:sp>
        <p:nvSpPr>
          <p:cNvPr id="371718" name="Text Box 6"/>
          <p:cNvSpPr txBox="1">
            <a:spLocks noChangeArrowheads="1"/>
          </p:cNvSpPr>
          <p:nvPr/>
        </p:nvSpPr>
        <p:spPr bwMode="auto">
          <a:xfrm>
            <a:off x="5662662" y="3033713"/>
            <a:ext cx="126194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2C2C2C"/>
                </a:solidFill>
              </a:rPr>
              <a:t>Fino al 49%</a:t>
            </a:r>
          </a:p>
          <a:p>
            <a:r>
              <a:rPr lang="it-IT" dirty="0">
                <a:solidFill>
                  <a:srgbClr val="2C2C2C"/>
                </a:solidFill>
              </a:rPr>
              <a:t>del capitale</a:t>
            </a:r>
          </a:p>
        </p:txBody>
      </p:sp>
      <p:sp>
        <p:nvSpPr>
          <p:cNvPr id="371719" name="Rectangle 7"/>
          <p:cNvSpPr>
            <a:spLocks noChangeArrowheads="1"/>
          </p:cNvSpPr>
          <p:nvPr/>
        </p:nvSpPr>
        <p:spPr bwMode="auto">
          <a:xfrm>
            <a:off x="969443" y="1633538"/>
            <a:ext cx="20272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2C2C2C"/>
                </a:solidFill>
              </a:rPr>
              <a:t>Partner privati</a:t>
            </a:r>
          </a:p>
        </p:txBody>
      </p:sp>
      <p:sp>
        <p:nvSpPr>
          <p:cNvPr id="371720" name="AutoShape 8"/>
          <p:cNvSpPr>
            <a:spLocks noChangeArrowheads="1"/>
          </p:cNvSpPr>
          <p:nvPr/>
        </p:nvSpPr>
        <p:spPr bwMode="auto">
          <a:xfrm>
            <a:off x="1590155" y="4427538"/>
            <a:ext cx="682625" cy="1225550"/>
          </a:xfrm>
          <a:prstGeom prst="upArrow">
            <a:avLst>
              <a:gd name="adj1" fmla="val 50000"/>
              <a:gd name="adj2" fmla="val 44884"/>
            </a:avLst>
          </a:prstGeom>
          <a:solidFill>
            <a:schemeClr val="bg1">
              <a:lumMod val="50000"/>
            </a:schemeClr>
          </a:solidFill>
          <a:ln w="9525">
            <a:solidFill>
              <a:srgbClr val="2C2C2C"/>
            </a:solidFill>
            <a:miter lim="800000"/>
            <a:headEnd/>
            <a:tailEnd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it-IT">
              <a:solidFill>
                <a:srgbClr val="2C2C2C"/>
              </a:solidFill>
            </a:endParaRPr>
          </a:p>
        </p:txBody>
      </p:sp>
      <p:sp>
        <p:nvSpPr>
          <p:cNvPr id="371721" name="Rectangle 9"/>
          <p:cNvSpPr>
            <a:spLocks noChangeArrowheads="1"/>
          </p:cNvSpPr>
          <p:nvPr/>
        </p:nvSpPr>
        <p:spPr bwMode="auto">
          <a:xfrm>
            <a:off x="1091650" y="2427288"/>
            <a:ext cx="177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2400" dirty="0" smtClean="0">
                <a:solidFill>
                  <a:srgbClr val="2C2C2C"/>
                </a:solidFill>
              </a:rPr>
              <a:t>Estero</a:t>
            </a:r>
            <a:endParaRPr lang="it-IT" sz="2400" dirty="0">
              <a:solidFill>
                <a:srgbClr val="2C2C2C"/>
              </a:solidFill>
            </a:endParaRPr>
          </a:p>
        </p:txBody>
      </p:sp>
      <p:sp>
        <p:nvSpPr>
          <p:cNvPr id="371722" name="Text Box 10"/>
          <p:cNvSpPr txBox="1">
            <a:spLocks noChangeArrowheads="1"/>
          </p:cNvSpPr>
          <p:nvPr/>
        </p:nvSpPr>
        <p:spPr bwMode="auto">
          <a:xfrm>
            <a:off x="899592" y="5686425"/>
            <a:ext cx="3311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dirty="0">
                <a:solidFill>
                  <a:srgbClr val="2C2C2C"/>
                </a:solidFill>
              </a:rPr>
              <a:t>Riduzione interessi sul finanziamento quota italiana</a:t>
            </a:r>
          </a:p>
        </p:txBody>
      </p:sp>
      <p:sp>
        <p:nvSpPr>
          <p:cNvPr id="15" name="Titolo 1"/>
          <p:cNvSpPr txBox="1">
            <a:spLocks/>
          </p:cNvSpPr>
          <p:nvPr/>
        </p:nvSpPr>
        <p:spPr>
          <a:xfrm>
            <a:off x="0" y="252000"/>
            <a:ext cx="9144000" cy="669925"/>
          </a:xfrm>
          <a:prstGeom prst="rect">
            <a:avLst/>
          </a:prstGeom>
          <a:noFill/>
        </p:spPr>
        <p:txBody>
          <a:bodyPr anchor="ctr"/>
          <a:lstStyle/>
          <a:p>
            <a:pPr algn="ctr"/>
            <a:r>
              <a:rPr lang="it-IT" sz="2600" b="1" dirty="0" smtClean="0">
                <a:solidFill>
                  <a:srgbClr val="363636"/>
                </a:solidFill>
                <a:ea typeface="Verdana" pitchFamily="34" charset="0"/>
                <a:cs typeface="Verdana" pitchFamily="34" charset="0"/>
              </a:rPr>
              <a:t>SIMEST e il Fondo di Venture Capital </a:t>
            </a:r>
            <a:r>
              <a:rPr lang="it-IT" sz="2000" b="1" dirty="0" smtClean="0">
                <a:solidFill>
                  <a:srgbClr val="363636"/>
                </a:solidFill>
                <a:ea typeface="Verdana" pitchFamily="34" charset="0"/>
                <a:cs typeface="Verdana" pitchFamily="34" charset="0"/>
              </a:rPr>
              <a:t>(extra UE)</a:t>
            </a: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2000"/>
            <a:ext cx="9144000" cy="725470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indent="-711200">
              <a:lnSpc>
                <a:spcPct val="90000"/>
              </a:lnSpc>
              <a:defRPr/>
            </a:pPr>
            <a:r>
              <a:rPr lang="it-IT" b="1" dirty="0" smtClean="0">
                <a:solidFill>
                  <a:srgbClr val="363636"/>
                </a:solidFill>
                <a:latin typeface="+mj-lt"/>
                <a:ea typeface="Verdana" pitchFamily="34" charset="0"/>
                <a:cs typeface="Verdana" pitchFamily="34" charset="0"/>
              </a:rPr>
              <a:t>SIMEST nell’Unione Europea</a:t>
            </a:r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87177" y="1141844"/>
            <a:ext cx="8569647" cy="486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30000"/>
              </a:lnSpc>
            </a:pPr>
            <a:r>
              <a:rPr lang="it-IT" altLang="it-IT" b="1" dirty="0" smtClean="0">
                <a:solidFill>
                  <a:srgbClr val="363636"/>
                </a:solidFill>
              </a:rPr>
              <a:t>Partecipazione di SIMEST al capitale sociale di società italiane e/o loro controllate in UE</a:t>
            </a:r>
            <a:endParaRPr lang="it-IT" altLang="it-IT" dirty="0" smtClean="0">
              <a:solidFill>
                <a:srgbClr val="363636"/>
              </a:solidFill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95536" y="2117090"/>
            <a:ext cx="1800200" cy="504056"/>
          </a:xfrm>
          <a:prstGeom prst="roundRect">
            <a:avLst/>
          </a:prstGeom>
          <a:solidFill>
            <a:srgbClr val="2D6E62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kern="0" dirty="0" smtClean="0">
                <a:solidFill>
                  <a:srgbClr val="E2E2E2"/>
                </a:solidFill>
                <a:latin typeface="+mj-lt"/>
                <a:ea typeface="+mj-ea"/>
                <a:cs typeface="+mj-cs"/>
              </a:rPr>
              <a:t>Finalità</a:t>
            </a:r>
            <a:endParaRPr lang="it-IT" kern="0" dirty="0">
              <a:solidFill>
                <a:srgbClr val="E2E2E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899592" y="3861048"/>
            <a:ext cx="1224136" cy="288032"/>
          </a:xfrm>
          <a:prstGeom prst="roundRect">
            <a:avLst/>
          </a:prstGeom>
          <a:solidFill>
            <a:srgbClr val="E2E2E2"/>
          </a:solidFill>
          <a:ln w="6350" algn="ctr">
            <a:solidFill>
              <a:schemeClr val="bg1">
                <a:lumMod val="75000"/>
              </a:schemeClr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6000" tIns="54000" rIns="54000" bIns="54000" anchor="ctr" anchorCtr="0">
            <a:noAutofit/>
          </a:bodyPr>
          <a:lstStyle/>
          <a:p>
            <a:pPr algn="ctr">
              <a:defRPr/>
            </a:pPr>
            <a:r>
              <a:rPr lang="it-IT" sz="1600" kern="0" dirty="0" smtClean="0">
                <a:solidFill>
                  <a:srgbClr val="2C2C2C"/>
                </a:solidFill>
                <a:ea typeface="+mn-ea"/>
                <a:cs typeface="+mn-cs"/>
              </a:rPr>
              <a:t>Quota</a:t>
            </a:r>
            <a:endParaRPr lang="it-IT" sz="1600" kern="0" dirty="0">
              <a:solidFill>
                <a:srgbClr val="2C2C2C"/>
              </a:solidFill>
              <a:ea typeface="+mn-ea"/>
              <a:cs typeface="+mn-cs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899592" y="4581160"/>
            <a:ext cx="1224000" cy="288000"/>
          </a:xfrm>
          <a:prstGeom prst="roundRect">
            <a:avLst/>
          </a:prstGeom>
          <a:solidFill>
            <a:srgbClr val="E2E2E2"/>
          </a:solidFill>
          <a:ln w="6350" algn="ctr">
            <a:solidFill>
              <a:schemeClr val="bg1">
                <a:lumMod val="75000"/>
              </a:schemeClr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6000" tIns="54000" rIns="54000" bIns="54000" anchor="ctr" anchorCtr="0">
            <a:noAutofit/>
          </a:bodyPr>
          <a:lstStyle/>
          <a:p>
            <a:pPr algn="ctr">
              <a:defRPr/>
            </a:pPr>
            <a:r>
              <a:rPr lang="it-IT" sz="1600" kern="0" dirty="0" smtClean="0">
                <a:solidFill>
                  <a:srgbClr val="2C2C2C"/>
                </a:solidFill>
                <a:ea typeface="+mn-ea"/>
                <a:cs typeface="+mn-cs"/>
              </a:rPr>
              <a:t>Durata</a:t>
            </a:r>
            <a:endParaRPr lang="it-IT" sz="1600" kern="0" dirty="0">
              <a:solidFill>
                <a:srgbClr val="2C2C2C"/>
              </a:solidFill>
              <a:ea typeface="+mn-ea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627089" y="1628800"/>
            <a:ext cx="6193383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it-IT" altLang="it-IT" dirty="0" smtClean="0">
                <a:solidFill>
                  <a:srgbClr val="363636"/>
                </a:solidFill>
              </a:rPr>
              <a:t>promuovere e favorire la competitività delle imprese italiane</a:t>
            </a:r>
          </a:p>
          <a:p>
            <a:pPr algn="just">
              <a:lnSpc>
                <a:spcPct val="150000"/>
              </a:lnSpc>
            </a:pPr>
            <a:r>
              <a:rPr lang="it-IT" altLang="it-IT" dirty="0" smtClean="0">
                <a:solidFill>
                  <a:srgbClr val="363636"/>
                </a:solidFill>
              </a:rPr>
              <a:t>sviluppare investimenti produttivi</a:t>
            </a:r>
          </a:p>
          <a:p>
            <a:pPr algn="just">
              <a:lnSpc>
                <a:spcPct val="150000"/>
              </a:lnSpc>
            </a:pPr>
            <a:r>
              <a:rPr lang="it-IT" altLang="it-IT" dirty="0" smtClean="0">
                <a:solidFill>
                  <a:srgbClr val="363636"/>
                </a:solidFill>
              </a:rPr>
              <a:t>sostenere programmi di sviluppo tecnologico nelle aziende che  investono in innovazione e ricerca applicata</a:t>
            </a:r>
            <a:endParaRPr lang="it-IT" dirty="0">
              <a:solidFill>
                <a:srgbClr val="006666"/>
              </a:solidFill>
              <a:latin typeface="Franklin Gothic Medium" pitchFamily="34" charset="0"/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2627089" y="3789040"/>
            <a:ext cx="655342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30000"/>
              </a:lnSpc>
            </a:pPr>
            <a:r>
              <a:rPr lang="it-IT" altLang="it-IT" sz="1600" dirty="0" err="1" smtClean="0">
                <a:solidFill>
                  <a:srgbClr val="363636"/>
                </a:solidFill>
              </a:rPr>
              <a:t>max</a:t>
            </a:r>
            <a:r>
              <a:rPr lang="it-IT" altLang="it-IT" sz="1600" dirty="0" smtClean="0">
                <a:solidFill>
                  <a:srgbClr val="363636"/>
                </a:solidFill>
              </a:rPr>
              <a:t> 49% del capitale sociale</a:t>
            </a:r>
            <a:endParaRPr lang="it-IT" sz="1600" dirty="0">
              <a:solidFill>
                <a:srgbClr val="006666"/>
              </a:solidFill>
              <a:latin typeface="Franklin Gothic Medium" pitchFamily="34" charset="0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627089" y="4509120"/>
            <a:ext cx="655342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30000"/>
              </a:lnSpc>
            </a:pPr>
            <a:r>
              <a:rPr lang="it-IT" altLang="it-IT" sz="1600" dirty="0" smtClean="0">
                <a:solidFill>
                  <a:srgbClr val="363636"/>
                </a:solidFill>
              </a:rPr>
              <a:t>usualmente </a:t>
            </a:r>
            <a:r>
              <a:rPr lang="it-IT" altLang="it-IT" sz="1600" dirty="0" err="1" smtClean="0">
                <a:solidFill>
                  <a:srgbClr val="363636"/>
                </a:solidFill>
              </a:rPr>
              <a:t>max</a:t>
            </a:r>
            <a:r>
              <a:rPr lang="it-IT" altLang="it-IT" sz="1600" dirty="0" smtClean="0">
                <a:solidFill>
                  <a:srgbClr val="363636"/>
                </a:solidFill>
              </a:rPr>
              <a:t> 8 anni</a:t>
            </a:r>
            <a:endParaRPr lang="it-IT" sz="1600" dirty="0">
              <a:solidFill>
                <a:srgbClr val="006666"/>
              </a:solidFill>
              <a:latin typeface="Franklin Gothic Medium" pitchFamily="34" charset="0"/>
            </a:endParaRPr>
          </a:p>
        </p:txBody>
      </p:sp>
      <p:cxnSp>
        <p:nvCxnSpPr>
          <p:cNvPr id="25" name="Connettore 1 24"/>
          <p:cNvCxnSpPr/>
          <p:nvPr/>
        </p:nvCxnSpPr>
        <p:spPr>
          <a:xfrm>
            <a:off x="2699792" y="2132856"/>
            <a:ext cx="6048000" cy="0"/>
          </a:xfrm>
          <a:prstGeom prst="lin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7" name="Connettore 1 26"/>
          <p:cNvCxnSpPr/>
          <p:nvPr/>
        </p:nvCxnSpPr>
        <p:spPr>
          <a:xfrm>
            <a:off x="2699792" y="2564904"/>
            <a:ext cx="6048672" cy="0"/>
          </a:xfrm>
          <a:prstGeom prst="lin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29" name="Freccia a destra 28"/>
          <p:cNvSpPr/>
          <p:nvPr/>
        </p:nvSpPr>
        <p:spPr>
          <a:xfrm rot="10800000" flipH="1">
            <a:off x="516964" y="5445224"/>
            <a:ext cx="864096" cy="48463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2C7051">
              <a:alpha val="75000"/>
            </a:srgbClr>
          </a:solidFill>
          <a:ln w="1270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tIns="72000" bIns="72000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endParaRPr lang="it-IT" sz="1600" kern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1652631" y="5445224"/>
            <a:ext cx="655342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30000"/>
              </a:lnSpc>
            </a:pPr>
            <a:r>
              <a:rPr lang="it-IT" altLang="it-IT" dirty="0" smtClean="0">
                <a:solidFill>
                  <a:srgbClr val="363636"/>
                </a:solidFill>
              </a:rPr>
              <a:t>Partecipazione a condizioni di mercato (sono esclusi i salvataggi)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ttangolo 13"/>
          <p:cNvSpPr>
            <a:spLocks noChangeArrowheads="1"/>
          </p:cNvSpPr>
          <p:nvPr/>
        </p:nvSpPr>
        <p:spPr bwMode="auto">
          <a:xfrm>
            <a:off x="467544" y="1844824"/>
            <a:ext cx="8208912" cy="381642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2D6E6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8" name="Titolo 1"/>
          <p:cNvSpPr txBox="1">
            <a:spLocks/>
          </p:cNvSpPr>
          <p:nvPr/>
        </p:nvSpPr>
        <p:spPr>
          <a:xfrm>
            <a:off x="0" y="283226"/>
            <a:ext cx="9144000" cy="669925"/>
          </a:xfrm>
          <a:prstGeom prst="rect">
            <a:avLst/>
          </a:prstGeom>
          <a:noFill/>
        </p:spPr>
        <p:txBody>
          <a:bodyPr anchor="ctr"/>
          <a:lstStyle/>
          <a:p>
            <a:pPr algn="ctr"/>
            <a:r>
              <a:rPr lang="it-IT" sz="2600" b="1" dirty="0" smtClean="0">
                <a:solidFill>
                  <a:srgbClr val="363636"/>
                </a:solidFill>
                <a:ea typeface="Verdana" pitchFamily="34" charset="0"/>
                <a:cs typeface="Verdana" pitchFamily="34" charset="0"/>
              </a:rPr>
              <a:t>Finanziamenti agevolati a valere sul Fondo 394/81</a:t>
            </a: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2889990" y="3285088"/>
            <a:ext cx="4428000" cy="936000"/>
          </a:xfrm>
          <a:prstGeom prst="rect">
            <a:avLst/>
          </a:prstGeom>
          <a:solidFill>
            <a:srgbClr val="E2E2E2"/>
          </a:solidFill>
          <a:ln w="6350" algn="ctr">
            <a:solidFill>
              <a:schemeClr val="bg1">
                <a:lumMod val="75000"/>
              </a:schemeClr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6000" tIns="54000" rIns="54000" bIns="54000" anchor="ctr" anchorCtr="0">
            <a:noAutofit/>
          </a:bodyPr>
          <a:lstStyle/>
          <a:p>
            <a:pPr lvl="0" algn="ctr">
              <a:defRPr/>
            </a:pPr>
            <a:r>
              <a:rPr lang="it-IT" kern="0" dirty="0" smtClean="0">
                <a:solidFill>
                  <a:srgbClr val="2C2C2C"/>
                </a:solidFill>
                <a:latin typeface="+mj-lt"/>
              </a:rPr>
              <a:t>studi di prefattibilità/fattibilità e programmi di assistenza tecnica collegati ad investimenti italiani all’estero</a:t>
            </a:r>
            <a:endParaRPr kumimoji="0" lang="it-IT" i="0" u="none" strike="noStrike" kern="0" cap="none" spc="0" normalizeH="0" baseline="0" noProof="0" dirty="0">
              <a:ln>
                <a:noFill/>
              </a:ln>
              <a:solidFill>
                <a:srgbClr val="2C2C2C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3969768" y="5157192"/>
            <a:ext cx="4428000" cy="936000"/>
          </a:xfrm>
          <a:prstGeom prst="rect">
            <a:avLst/>
          </a:prstGeom>
          <a:solidFill>
            <a:srgbClr val="E2E2E2"/>
          </a:solidFill>
          <a:ln w="6350" algn="ctr">
            <a:solidFill>
              <a:schemeClr val="bg1">
                <a:lumMod val="75000"/>
              </a:schemeClr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6000" tIns="54000" rIns="54000" bIns="54000" anchor="ctr" anchorCtr="0">
            <a:noAutofit/>
          </a:bodyPr>
          <a:lstStyle/>
          <a:p>
            <a:pPr lvl="0" algn="ctr">
              <a:defRPr/>
            </a:pPr>
            <a:r>
              <a:rPr lang="it-IT" kern="0" dirty="0" smtClean="0">
                <a:solidFill>
                  <a:srgbClr val="2C2C2C"/>
                </a:solidFill>
                <a:latin typeface="+mj-lt"/>
              </a:rPr>
              <a:t>patrimonializzazione delle imprese italiane esportatrici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1915164" y="1412880"/>
            <a:ext cx="4428000" cy="936000"/>
          </a:xfrm>
          <a:prstGeom prst="rect">
            <a:avLst/>
          </a:prstGeom>
          <a:solidFill>
            <a:srgbClr val="E2E2E2"/>
          </a:solidFill>
          <a:ln w="6350" algn="ctr">
            <a:solidFill>
              <a:schemeClr val="bg1">
                <a:lumMod val="75000"/>
              </a:schemeClr>
            </a:solidFill>
            <a:prstDash val="solid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26000" tIns="54000" rIns="54000" bIns="54000" anchor="ctr" anchorCtr="0">
            <a:noAutofit/>
          </a:bodyPr>
          <a:lstStyle/>
          <a:p>
            <a:pPr lvl="0" algn="ctr">
              <a:defRPr/>
            </a:pPr>
            <a:r>
              <a:rPr lang="it-IT" kern="0" dirty="0" smtClean="0">
                <a:solidFill>
                  <a:srgbClr val="2C2C2C"/>
                </a:solidFill>
                <a:latin typeface="+mj-lt"/>
              </a:rPr>
              <a:t>realizzazione di programmi  di inserimento sui mercati esteri</a:t>
            </a:r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2"/>
          </p:nvPr>
        </p:nvSpPr>
        <p:spPr>
          <a:xfrm>
            <a:off x="7020272" y="6520259"/>
            <a:ext cx="2133600" cy="365125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 dirty="0"/>
          </a:p>
        </p:txBody>
      </p:sp>
      <p:pic>
        <p:nvPicPr>
          <p:cNvPr id="1026" name="Immagin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284984"/>
            <a:ext cx="972000" cy="900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27" name="Immagine 1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9920" y="5157192"/>
            <a:ext cx="972000" cy="9000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28" name="Immagine 8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448880"/>
            <a:ext cx="972000" cy="90000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5040560"/>
          </a:xfrm>
          <a:prstGeom prst="roundRect">
            <a:avLst>
              <a:gd name="adj" fmla="val 2676"/>
            </a:avLst>
          </a:prstGeom>
          <a:solidFill>
            <a:srgbClr val="EAEAEA">
              <a:alpha val="75000"/>
            </a:srgbClr>
          </a:solidFill>
          <a:ln w="12700">
            <a:noFill/>
            <a:prstDash val="dash"/>
            <a:round/>
            <a:headEnd/>
            <a:tailEnd/>
          </a:ln>
        </p:spPr>
        <p:txBody>
          <a:bodyPr tIns="72000" bIns="72000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endParaRPr lang="it-IT" sz="1600" kern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0" y="252000"/>
            <a:ext cx="9144000" cy="669600"/>
          </a:xfrm>
        </p:spPr>
        <p:txBody>
          <a:bodyPr>
            <a:normAutofit/>
          </a:bodyPr>
          <a:lstStyle/>
          <a:p>
            <a:r>
              <a:rPr lang="it-IT" b="1" dirty="0" smtClean="0"/>
              <a:t>Business </a:t>
            </a:r>
            <a:r>
              <a:rPr lang="it-IT" b="1" dirty="0" err="1" smtClean="0"/>
              <a:t>Scouting</a:t>
            </a:r>
            <a:endParaRPr lang="it-IT" b="1" dirty="0"/>
          </a:p>
        </p:txBody>
      </p:sp>
      <p:sp>
        <p:nvSpPr>
          <p:cNvPr id="626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it-IT" dirty="0" smtClean="0">
                <a:solidFill>
                  <a:srgbClr val="363636"/>
                </a:solidFill>
              </a:rPr>
              <a:t>	</a:t>
            </a:r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3528" y="2437318"/>
            <a:ext cx="8605366" cy="466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tabLst>
                <a:tab pos="1341438" algn="l"/>
              </a:tabLst>
            </a:pPr>
            <a:r>
              <a:rPr lang="it-IT" altLang="it-IT" dirty="0" smtClean="0">
                <a:solidFill>
                  <a:srgbClr val="2D6E62"/>
                </a:solidFill>
                <a:ea typeface="+mj-ea"/>
                <a:cs typeface="+mj-cs"/>
              </a:rPr>
              <a:t>Fase di Business Scouting</a:t>
            </a:r>
          </a:p>
          <a:p>
            <a:pPr marL="177800" indent="-177800">
              <a:lnSpc>
                <a:spcPct val="130000"/>
              </a:lnSpc>
              <a:buClr>
                <a:srgbClr val="7F7F7F"/>
              </a:buClr>
              <a:buFont typeface="Wingdings" pitchFamily="2" charset="2"/>
              <a:buChar char="§"/>
              <a:tabLst>
                <a:tab pos="1341438" algn="l"/>
              </a:tabLst>
            </a:pPr>
            <a:r>
              <a:rPr lang="it-IT" altLang="it-IT" dirty="0" smtClean="0">
                <a:solidFill>
                  <a:srgbClr val="363636"/>
                </a:solidFill>
              </a:rPr>
              <a:t>analisi dei paesi di potenziale interesse</a:t>
            </a:r>
          </a:p>
          <a:p>
            <a:pPr marL="177800" indent="-177800">
              <a:lnSpc>
                <a:spcPct val="130000"/>
              </a:lnSpc>
              <a:buClr>
                <a:srgbClr val="7F7F7F"/>
              </a:buClr>
              <a:buFont typeface="Wingdings" pitchFamily="2" charset="2"/>
              <a:buChar char="§"/>
              <a:tabLst>
                <a:tab pos="1341438" algn="l"/>
              </a:tabLst>
            </a:pPr>
            <a:r>
              <a:rPr lang="it-IT" altLang="it-IT" dirty="0" smtClean="0">
                <a:solidFill>
                  <a:srgbClr val="363636"/>
                </a:solidFill>
              </a:rPr>
              <a:t>ricerca di idonei partner locali</a:t>
            </a:r>
          </a:p>
          <a:p>
            <a:pPr marL="177800" indent="-177800">
              <a:lnSpc>
                <a:spcPct val="130000"/>
              </a:lnSpc>
              <a:buClr>
                <a:srgbClr val="7F7F7F"/>
              </a:buClr>
              <a:buFont typeface="Wingdings" pitchFamily="2" charset="2"/>
              <a:buChar char="§"/>
              <a:tabLst>
                <a:tab pos="1341438" algn="l"/>
              </a:tabLst>
            </a:pPr>
            <a:r>
              <a:rPr lang="it-IT" altLang="it-IT" dirty="0" smtClean="0">
                <a:solidFill>
                  <a:srgbClr val="363636"/>
                </a:solidFill>
              </a:rPr>
              <a:t>valutazione condizioni nelle free zone e nei parchi industriali</a:t>
            </a:r>
          </a:p>
          <a:p>
            <a:pPr marL="177800" indent="-177800">
              <a:lnSpc>
                <a:spcPct val="130000"/>
              </a:lnSpc>
              <a:buClr>
                <a:srgbClr val="7F7F7F"/>
              </a:buClr>
              <a:buFont typeface="Wingdings" pitchFamily="2" charset="2"/>
              <a:buChar char="§"/>
              <a:tabLst>
                <a:tab pos="1341438" algn="l"/>
              </a:tabLst>
            </a:pPr>
            <a:r>
              <a:rPr lang="it-IT" altLang="it-IT" dirty="0" smtClean="0">
                <a:solidFill>
                  <a:srgbClr val="363636"/>
                </a:solidFill>
              </a:rPr>
              <a:t>analisi di programmi di privatizzazione di imprese</a:t>
            </a:r>
          </a:p>
          <a:p>
            <a:pPr marL="177800" indent="-177800">
              <a:lnSpc>
                <a:spcPct val="130000"/>
              </a:lnSpc>
              <a:buClr>
                <a:srgbClr val="7F7F7F"/>
              </a:buClr>
              <a:buFont typeface="Wingdings" pitchFamily="2" charset="2"/>
              <a:buChar char="§"/>
              <a:tabLst>
                <a:tab pos="1341438" algn="l"/>
              </a:tabLst>
            </a:pPr>
            <a:r>
              <a:rPr lang="it-IT" altLang="it-IT" dirty="0" smtClean="0">
                <a:solidFill>
                  <a:srgbClr val="363636"/>
                </a:solidFill>
              </a:rPr>
              <a:t>analisi  delle aziende estere selezionate mediante company </a:t>
            </a:r>
            <a:r>
              <a:rPr lang="it-IT" altLang="it-IT" dirty="0" err="1" smtClean="0">
                <a:solidFill>
                  <a:srgbClr val="363636"/>
                </a:solidFill>
              </a:rPr>
              <a:t>profile</a:t>
            </a:r>
            <a:endParaRPr lang="it-IT" altLang="it-IT" dirty="0" smtClean="0">
              <a:solidFill>
                <a:srgbClr val="363636"/>
              </a:solidFill>
            </a:endParaRPr>
          </a:p>
          <a:p>
            <a:pPr marL="342900" indent="-342900">
              <a:lnSpc>
                <a:spcPct val="130000"/>
              </a:lnSpc>
            </a:pPr>
            <a:endParaRPr lang="it-IT" dirty="0">
              <a:solidFill>
                <a:srgbClr val="363636"/>
              </a:solidFill>
            </a:endParaRPr>
          </a:p>
          <a:p>
            <a:pPr marL="342900" indent="-342900">
              <a:lnSpc>
                <a:spcPct val="130000"/>
              </a:lnSpc>
            </a:pPr>
            <a:r>
              <a:rPr lang="it-IT" altLang="it-IT" dirty="0" smtClean="0">
                <a:solidFill>
                  <a:srgbClr val="2D6E62"/>
                </a:solidFill>
                <a:ea typeface="+mj-ea"/>
                <a:cs typeface="+mj-cs"/>
              </a:rPr>
              <a:t>Fase di Match – </a:t>
            </a:r>
            <a:r>
              <a:rPr lang="it-IT" altLang="it-IT" dirty="0" err="1" smtClean="0">
                <a:solidFill>
                  <a:srgbClr val="2D6E62"/>
                </a:solidFill>
                <a:ea typeface="+mj-ea"/>
                <a:cs typeface="+mj-cs"/>
              </a:rPr>
              <a:t>Making</a:t>
            </a:r>
            <a:r>
              <a:rPr lang="it-IT" altLang="it-IT" dirty="0" smtClean="0">
                <a:solidFill>
                  <a:srgbClr val="2D6E62"/>
                </a:solidFill>
                <a:ea typeface="+mj-ea"/>
                <a:cs typeface="+mj-cs"/>
              </a:rPr>
              <a:t> </a:t>
            </a:r>
          </a:p>
          <a:p>
            <a:pPr marL="177800" indent="-177800">
              <a:lnSpc>
                <a:spcPct val="130000"/>
              </a:lnSpc>
              <a:buClr>
                <a:srgbClr val="7F7F7F"/>
              </a:buClr>
              <a:buFont typeface="Wingdings" pitchFamily="2" charset="2"/>
              <a:buChar char="§"/>
              <a:tabLst>
                <a:tab pos="1341438" algn="l"/>
              </a:tabLst>
            </a:pPr>
            <a:r>
              <a:rPr lang="it-IT" altLang="it-IT" dirty="0" smtClean="0">
                <a:solidFill>
                  <a:srgbClr val="363636"/>
                </a:solidFill>
              </a:rPr>
              <a:t>assistenza all’impresa negli incontri con i  partner esteri e soggetti terzi (banche locali, agenzie nazionali, …)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95536" y="1484784"/>
            <a:ext cx="1728192" cy="360040"/>
          </a:xfrm>
          <a:prstGeom prst="roundRect">
            <a:avLst/>
          </a:prstGeom>
          <a:solidFill>
            <a:srgbClr val="2D6E62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kern="0" dirty="0" smtClean="0">
                <a:solidFill>
                  <a:srgbClr val="E2E2E2"/>
                </a:solidFill>
                <a:latin typeface="+mj-lt"/>
                <a:ea typeface="+mj-ea"/>
                <a:cs typeface="+mj-cs"/>
              </a:rPr>
              <a:t>Finalità</a:t>
            </a:r>
            <a:endParaRPr lang="it-IT" kern="0" dirty="0">
              <a:solidFill>
                <a:srgbClr val="E2E2E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483073" y="1412776"/>
            <a:ext cx="619338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it-IT" altLang="it-IT" dirty="0" smtClean="0">
                <a:solidFill>
                  <a:srgbClr val="363636"/>
                </a:solidFill>
              </a:rPr>
              <a:t>ricerca di partner, opportunità d’investimento e commesse commerciali  nei paesi non UE</a:t>
            </a:r>
          </a:p>
        </p:txBody>
      </p:sp>
      <p:cxnSp>
        <p:nvCxnSpPr>
          <p:cNvPr id="13" name="Connettore 1 12"/>
          <p:cNvCxnSpPr/>
          <p:nvPr/>
        </p:nvCxnSpPr>
        <p:spPr>
          <a:xfrm>
            <a:off x="359868" y="2276872"/>
            <a:ext cx="8280000" cy="0"/>
          </a:xfrm>
          <a:prstGeom prst="line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 t="13156" r="6597" b="7910"/>
          <a:stretch>
            <a:fillRect/>
          </a:stretch>
        </p:blipFill>
        <p:spPr bwMode="auto">
          <a:xfrm>
            <a:off x="4139952" y="670643"/>
            <a:ext cx="5004048" cy="3303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ttangolo 13"/>
          <p:cNvSpPr>
            <a:spLocks noChangeArrowheads="1"/>
          </p:cNvSpPr>
          <p:nvPr/>
        </p:nvSpPr>
        <p:spPr bwMode="auto">
          <a:xfrm>
            <a:off x="143508" y="1196752"/>
            <a:ext cx="3996444" cy="17281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2D6E6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85575" y="980728"/>
            <a:ext cx="2683333" cy="468000"/>
          </a:xfrm>
          <a:prstGeom prst="rect">
            <a:avLst/>
          </a:prstGeom>
          <a:solidFill>
            <a:srgbClr val="2D6E62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 smtClean="0">
                <a:solidFill>
                  <a:srgbClr val="E2E2E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it-IT" b="1" kern="0" dirty="0" smtClean="0">
                <a:solidFill>
                  <a:srgbClr val="E2E2E2"/>
                </a:solidFill>
                <a:latin typeface="+mj-lt"/>
                <a:ea typeface="+mj-ea"/>
                <a:cs typeface="+mj-cs"/>
              </a:rPr>
              <a:t>Partecipazioni acquisite </a:t>
            </a:r>
          </a:p>
        </p:txBody>
      </p:sp>
      <p:sp>
        <p:nvSpPr>
          <p:cNvPr id="22540" name="Text Box 16"/>
          <p:cNvSpPr txBox="1">
            <a:spLocks noChangeArrowheads="1"/>
          </p:cNvSpPr>
          <p:nvPr/>
        </p:nvSpPr>
        <p:spPr bwMode="auto">
          <a:xfrm>
            <a:off x="179512" y="1438061"/>
            <a:ext cx="40324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it-IT" sz="1600" dirty="0" smtClean="0">
                <a:solidFill>
                  <a:sysClr val="windowText" lastClr="000000"/>
                </a:solidFill>
                <a:latin typeface="Calibri" pitchFamily="34" charset="0"/>
              </a:rPr>
              <a:t>n. progetti 			55</a:t>
            </a:r>
            <a:endParaRPr lang="it-IT" sz="1600" dirty="0">
              <a:solidFill>
                <a:sysClr val="windowText" lastClr="000000"/>
              </a:solidFill>
              <a:latin typeface="Calibri" pitchFamily="34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it-IT" sz="1600" dirty="0">
                <a:solidFill>
                  <a:sysClr val="windowText" lastClr="000000"/>
                </a:solidFill>
                <a:latin typeface="Calibri" pitchFamily="34" charset="0"/>
                <a:cs typeface="Times New Roman" pitchFamily="18" charset="0"/>
              </a:rPr>
              <a:t>capitale SIMEST </a:t>
            </a:r>
            <a:r>
              <a:rPr lang="it-IT" sz="1600" dirty="0" smtClean="0">
                <a:solidFill>
                  <a:sysClr val="windowText" lastClr="000000"/>
                </a:solidFill>
                <a:latin typeface="Calibri" pitchFamily="34" charset="0"/>
                <a:cs typeface="Times New Roman" pitchFamily="18" charset="0"/>
              </a:rPr>
              <a:t>investito      	49 </a:t>
            </a:r>
            <a:r>
              <a:rPr lang="it-IT" sz="1600" kern="0" dirty="0" smtClean="0">
                <a:solidFill>
                  <a:srgbClr val="2C2C2C"/>
                </a:solidFill>
              </a:rPr>
              <a:t>€/</a:t>
            </a:r>
            <a:r>
              <a:rPr lang="it-IT" sz="1600" kern="0" dirty="0" err="1" smtClean="0">
                <a:solidFill>
                  <a:srgbClr val="2C2C2C"/>
                </a:solidFill>
              </a:rPr>
              <a:t>ML</a:t>
            </a:r>
            <a:endParaRPr lang="it-IT" sz="1600" dirty="0">
              <a:solidFill>
                <a:sysClr val="windowText" lastClr="000000"/>
              </a:solidFill>
              <a:latin typeface="Calibri" pitchFamily="34" charset="0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it-IT" sz="1600" dirty="0" smtClean="0">
                <a:solidFill>
                  <a:sysClr val="windowText" lastClr="000000"/>
                </a:solidFill>
                <a:latin typeface="Calibri" pitchFamily="34" charset="0"/>
                <a:cs typeface="Times New Roman" pitchFamily="18" charset="0"/>
              </a:rPr>
              <a:t>totale investimenti		1.619 </a:t>
            </a:r>
            <a:r>
              <a:rPr lang="it-IT" sz="1600" kern="0" dirty="0" smtClean="0">
                <a:solidFill>
                  <a:srgbClr val="2C2C2C"/>
                </a:solidFill>
              </a:rPr>
              <a:t>€/</a:t>
            </a:r>
            <a:r>
              <a:rPr lang="it-IT" sz="1600" kern="0" dirty="0" err="1" smtClean="0">
                <a:solidFill>
                  <a:srgbClr val="2C2C2C"/>
                </a:solidFill>
              </a:rPr>
              <a:t>ML</a:t>
            </a:r>
            <a:endParaRPr lang="it-IT" sz="1600" dirty="0" smtClean="0">
              <a:solidFill>
                <a:sysClr val="windowText" lastClr="00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2543" name="Text Box 19"/>
          <p:cNvSpPr txBox="1">
            <a:spLocks noChangeArrowheads="1"/>
          </p:cNvSpPr>
          <p:nvPr/>
        </p:nvSpPr>
        <p:spPr bwMode="auto">
          <a:xfrm>
            <a:off x="0" y="260649"/>
            <a:ext cx="9144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600" b="1" dirty="0" smtClean="0">
                <a:ea typeface="+mj-ea"/>
                <a:cs typeface="+mj-cs"/>
              </a:rPr>
              <a:t>SIMEST con le aziende dell’edilizia/costruzioni</a:t>
            </a:r>
            <a:endParaRPr lang="it-IT" sz="2600" b="1" dirty="0">
              <a:ea typeface="+mj-ea"/>
              <a:cs typeface="+mj-cs"/>
            </a:endParaRPr>
          </a:p>
        </p:txBody>
      </p:sp>
      <p:sp>
        <p:nvSpPr>
          <p:cNvPr id="22544" name="Rectangle 20"/>
          <p:cNvSpPr>
            <a:spLocks noChangeArrowheads="1"/>
          </p:cNvSpPr>
          <p:nvPr/>
        </p:nvSpPr>
        <p:spPr bwMode="auto">
          <a:xfrm>
            <a:off x="432000" y="4113128"/>
            <a:ext cx="8280000" cy="468000"/>
          </a:xfrm>
          <a:prstGeom prst="rect">
            <a:avLst/>
          </a:prstGeom>
          <a:solidFill>
            <a:srgbClr val="2D6E62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b="1" kern="0" dirty="0" smtClean="0">
                <a:solidFill>
                  <a:srgbClr val="E2E2E2"/>
                </a:solidFill>
                <a:latin typeface="+mj-lt"/>
                <a:ea typeface="+mj-ea"/>
                <a:cs typeface="+mj-cs"/>
              </a:rPr>
              <a:t>Fondo di Venture Capital</a:t>
            </a:r>
          </a:p>
        </p:txBody>
      </p:sp>
      <p:sp>
        <p:nvSpPr>
          <p:cNvPr id="22546" name="Rectangle 24"/>
          <p:cNvSpPr>
            <a:spLocks noChangeArrowheads="1"/>
          </p:cNvSpPr>
          <p:nvPr/>
        </p:nvSpPr>
        <p:spPr bwMode="auto">
          <a:xfrm>
            <a:off x="5076056" y="4113128"/>
            <a:ext cx="2376264" cy="46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1600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27 partecipazioni acquisite per 28,2 €/</a:t>
            </a:r>
            <a:r>
              <a:rPr lang="it-IT" sz="1600" dirty="0" err="1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ML</a:t>
            </a:r>
            <a:endParaRPr lang="it-IT" sz="1600" dirty="0">
              <a:solidFill>
                <a:schemeClr val="bg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18" name="Connettore 2 17"/>
          <p:cNvCxnSpPr/>
          <p:nvPr/>
        </p:nvCxnSpPr>
        <p:spPr>
          <a:xfrm>
            <a:off x="2411760" y="1700808"/>
            <a:ext cx="360040" cy="1588"/>
          </a:xfrm>
          <a:prstGeom prst="straightConnector1">
            <a:avLst/>
          </a:prstGeom>
          <a:ln>
            <a:solidFill>
              <a:srgbClr val="2D6E6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/>
          <p:nvPr/>
        </p:nvCxnSpPr>
        <p:spPr>
          <a:xfrm>
            <a:off x="2420144" y="2059260"/>
            <a:ext cx="360040" cy="1588"/>
          </a:xfrm>
          <a:prstGeom prst="straightConnector1">
            <a:avLst/>
          </a:prstGeom>
          <a:ln>
            <a:solidFill>
              <a:srgbClr val="2D6E6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2411760" y="2420888"/>
            <a:ext cx="360040" cy="1588"/>
          </a:xfrm>
          <a:prstGeom prst="straightConnector1">
            <a:avLst/>
          </a:prstGeom>
          <a:ln>
            <a:solidFill>
              <a:srgbClr val="2D6E6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egnaposto numero diapositiva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0" y="6021288"/>
            <a:ext cx="1558953" cy="4234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lnSpc>
                <a:spcPct val="150000"/>
              </a:lnSpc>
            </a:pPr>
            <a:r>
              <a:rPr lang="it-IT" sz="1600" dirty="0" smtClean="0">
                <a:solidFill>
                  <a:sysClr val="windowText" lastClr="000000"/>
                </a:solidFill>
                <a:latin typeface="Calibri" pitchFamily="34" charset="0"/>
                <a:cs typeface="Times New Roman" pitchFamily="18" charset="0"/>
              </a:rPr>
              <a:t>(dicembre 2013)</a:t>
            </a:r>
            <a:endParaRPr lang="it-IT" sz="1600" dirty="0" smtClean="0">
              <a:solidFill>
                <a:schemeClr val="accent1">
                  <a:lumMod val="75000"/>
                </a:schemeClr>
              </a:solidFill>
              <a:latin typeface="Constantia" pitchFamily="18" charset="0"/>
              <a:cs typeface="Times New Roman" pitchFamily="18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467824" y="5397078"/>
            <a:ext cx="2520000" cy="468000"/>
          </a:xfrm>
          <a:prstGeom prst="rect">
            <a:avLst/>
          </a:prstGeom>
          <a:solidFill>
            <a:srgbClr val="2D6E62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b="1" kern="0" dirty="0" smtClean="0">
                <a:solidFill>
                  <a:srgbClr val="E2E2E2"/>
                </a:solidFill>
                <a:latin typeface="+mj-lt"/>
                <a:ea typeface="+mj-ea"/>
                <a:cs typeface="+mj-cs"/>
              </a:rPr>
              <a:t>Agevolazioni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5292080" y="4852898"/>
            <a:ext cx="377991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 defTabSz="1238250" eaLnBrk="0" hangingPunct="0">
              <a:tabLst>
                <a:tab pos="273050" algn="l"/>
              </a:tabLst>
            </a:pPr>
            <a:r>
              <a:rPr lang="it-IT" sz="1400" b="1" dirty="0" smtClean="0">
                <a:cs typeface="Times New Roman" pitchFamily="18" charset="0"/>
              </a:rPr>
              <a:t>75   </a:t>
            </a:r>
            <a:r>
              <a:rPr lang="it-IT" sz="1400" dirty="0" smtClean="0">
                <a:cs typeface="Times New Roman" pitchFamily="18" charset="0"/>
              </a:rPr>
              <a:t>investimenti all’estero</a:t>
            </a:r>
          </a:p>
          <a:p>
            <a:pPr marL="273050" indent="-273050" defTabSz="1238250" eaLnBrk="0" hangingPunct="0">
              <a:tabLst>
                <a:tab pos="273050" algn="l"/>
              </a:tabLst>
            </a:pPr>
            <a:r>
              <a:rPr lang="it-IT" sz="1400" b="1" dirty="0" smtClean="0">
                <a:cs typeface="Times New Roman" pitchFamily="18" charset="0"/>
              </a:rPr>
              <a:t>46   </a:t>
            </a:r>
            <a:r>
              <a:rPr lang="it-IT" sz="1400" dirty="0" smtClean="0">
                <a:cs typeface="Times New Roman" pitchFamily="18" charset="0"/>
              </a:rPr>
              <a:t>export </a:t>
            </a:r>
            <a:r>
              <a:rPr lang="it-IT" sz="1400" dirty="0" err="1" smtClean="0">
                <a:cs typeface="Times New Roman" pitchFamily="18" charset="0"/>
              </a:rPr>
              <a:t>credit</a:t>
            </a:r>
            <a:endParaRPr lang="it-IT" sz="1400" dirty="0" smtClean="0">
              <a:cs typeface="Times New Roman" pitchFamily="18" charset="0"/>
            </a:endParaRPr>
          </a:p>
          <a:p>
            <a:pPr marL="355600" indent="-355600" defTabSz="1238250" eaLnBrk="0" hangingPunct="0"/>
            <a:r>
              <a:rPr lang="it-IT" sz="1400" b="1" dirty="0" smtClean="0">
                <a:cs typeface="Times New Roman" pitchFamily="18" charset="0"/>
              </a:rPr>
              <a:t>96  </a:t>
            </a:r>
            <a:r>
              <a:rPr lang="it-IT" sz="1400" dirty="0" smtClean="0">
                <a:cs typeface="Times New Roman" pitchFamily="18" charset="0"/>
              </a:rPr>
              <a:t> programmi di inserimento sui mercati esteri</a:t>
            </a:r>
          </a:p>
          <a:p>
            <a:pPr marL="268288" indent="-268288" defTabSz="1238250" eaLnBrk="0" hangingPunct="0"/>
            <a:r>
              <a:rPr lang="it-IT" sz="1400" b="1" dirty="0" smtClean="0">
                <a:cs typeface="Times New Roman" pitchFamily="18" charset="0"/>
              </a:rPr>
              <a:t>87</a:t>
            </a:r>
            <a:r>
              <a:rPr lang="it-IT" sz="1400" dirty="0" smtClean="0">
                <a:cs typeface="Times New Roman" pitchFamily="18" charset="0"/>
              </a:rPr>
              <a:t>   gare internazionali</a:t>
            </a:r>
          </a:p>
          <a:p>
            <a:pPr marL="355600" indent="-355600" defTabSz="1238250" eaLnBrk="0" hangingPunct="0">
              <a:tabLst>
                <a:tab pos="355600" algn="l"/>
              </a:tabLst>
            </a:pPr>
            <a:r>
              <a:rPr lang="it-IT" sz="1400" b="1" dirty="0" smtClean="0">
                <a:cs typeface="Times New Roman" pitchFamily="18" charset="0"/>
              </a:rPr>
              <a:t>41   </a:t>
            </a:r>
            <a:r>
              <a:rPr lang="it-IT" sz="1400" dirty="0" smtClean="0">
                <a:cs typeface="Times New Roman" pitchFamily="18" charset="0"/>
              </a:rPr>
              <a:t>studi di (</a:t>
            </a:r>
            <a:r>
              <a:rPr lang="it-IT" sz="1400" dirty="0" err="1" smtClean="0">
                <a:cs typeface="Times New Roman" pitchFamily="18" charset="0"/>
              </a:rPr>
              <a:t>pre</a:t>
            </a:r>
            <a:r>
              <a:rPr lang="it-IT" sz="1400" dirty="0" smtClean="0">
                <a:cs typeface="Times New Roman" pitchFamily="18" charset="0"/>
              </a:rPr>
              <a:t>)fattibilità e assistenza  tecnica</a:t>
            </a:r>
          </a:p>
          <a:p>
            <a:pPr marL="268288" indent="-268288" defTabSz="1238250" eaLnBrk="0" hangingPunct="0"/>
            <a:r>
              <a:rPr lang="it-IT" sz="1400" b="1" dirty="0" smtClean="0">
                <a:cs typeface="Times New Roman" pitchFamily="18" charset="0"/>
              </a:rPr>
              <a:t>14</a:t>
            </a:r>
            <a:r>
              <a:rPr lang="it-IT" sz="1400" dirty="0" smtClean="0">
                <a:cs typeface="Times New Roman" pitchFamily="18" charset="0"/>
              </a:rPr>
              <a:t>   fin. patrimonializzazione</a:t>
            </a:r>
          </a:p>
          <a:p>
            <a:pPr marL="342900" indent="-342900" defTabSz="1238250" eaLnBrk="0" hangingPunct="0">
              <a:tabLst>
                <a:tab pos="273050" algn="l"/>
              </a:tabLst>
            </a:pPr>
            <a:endParaRPr lang="it-IT" sz="1400" dirty="0" smtClean="0">
              <a:cs typeface="Times New Roman" pitchFamily="18" charset="0"/>
            </a:endParaRPr>
          </a:p>
        </p:txBody>
      </p:sp>
      <p:sp>
        <p:nvSpPr>
          <p:cNvPr id="28" name="Parentesi quadra aperta 27"/>
          <p:cNvSpPr/>
          <p:nvPr/>
        </p:nvSpPr>
        <p:spPr>
          <a:xfrm>
            <a:off x="5292080" y="4708882"/>
            <a:ext cx="216024" cy="1728192"/>
          </a:xfrm>
          <a:prstGeom prst="leftBracket">
            <a:avLst/>
          </a:prstGeom>
          <a:ln w="19050">
            <a:solidFill>
              <a:srgbClr val="2D6E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Rettangolo 28"/>
          <p:cNvSpPr/>
          <p:nvPr/>
        </p:nvSpPr>
        <p:spPr>
          <a:xfrm>
            <a:off x="2987824" y="5361022"/>
            <a:ext cx="2232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b="1" dirty="0" smtClean="0"/>
              <a:t>359 </a:t>
            </a:r>
            <a:r>
              <a:rPr lang="it-IT" sz="1600" dirty="0" smtClean="0"/>
              <a:t>iniziative approvate</a:t>
            </a:r>
          </a:p>
          <a:p>
            <a:pPr algn="ctr"/>
            <a:r>
              <a:rPr lang="it-IT" sz="1600" dirty="0" smtClean="0"/>
              <a:t>per </a:t>
            </a:r>
            <a:r>
              <a:rPr lang="it-IT" sz="1600" b="1" dirty="0" smtClean="0"/>
              <a:t>4.387 </a:t>
            </a:r>
            <a:r>
              <a:rPr lang="it-IT" sz="1600" dirty="0" smtClean="0">
                <a:solidFill>
                  <a:sysClr val="windowText" lastClr="000000"/>
                </a:solidFill>
                <a:latin typeface="Calibri" pitchFamily="34" charset="0"/>
                <a:cs typeface="Times New Roman" pitchFamily="18" charset="0"/>
              </a:rPr>
              <a:t>€/</a:t>
            </a:r>
            <a:r>
              <a:rPr lang="it-IT" sz="1600" dirty="0" err="1" smtClean="0">
                <a:solidFill>
                  <a:sysClr val="windowText" lastClr="000000"/>
                </a:solidFill>
                <a:latin typeface="Calibri" pitchFamily="34" charset="0"/>
                <a:cs typeface="Times New Roman" pitchFamily="18" charset="0"/>
              </a:rPr>
              <a:t>ML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o 71"/>
          <p:cNvGrpSpPr/>
          <p:nvPr/>
        </p:nvGrpSpPr>
        <p:grpSpPr>
          <a:xfrm>
            <a:off x="1115615" y="4523731"/>
            <a:ext cx="7488833" cy="1986754"/>
            <a:chOff x="1115615" y="4523731"/>
            <a:chExt cx="7488833" cy="1986754"/>
          </a:xfrm>
        </p:grpSpPr>
        <p:sp>
          <p:nvSpPr>
            <p:cNvPr id="56" name="Rectangle 12"/>
            <p:cNvSpPr>
              <a:spLocks noChangeArrowheads="1"/>
            </p:cNvSpPr>
            <p:nvPr/>
          </p:nvSpPr>
          <p:spPr bwMode="auto">
            <a:xfrm>
              <a:off x="1115615" y="4581128"/>
              <a:ext cx="7488833" cy="1929357"/>
            </a:xfrm>
            <a:prstGeom prst="roundRect">
              <a:avLst>
                <a:gd name="adj" fmla="val 7400"/>
              </a:avLst>
            </a:prstGeom>
            <a:noFill/>
            <a:ln w="12700">
              <a:solidFill>
                <a:srgbClr val="969696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it-IT" sz="1600" dirty="0">
                <a:latin typeface="+mj-lt"/>
              </a:endParaRPr>
            </a:p>
          </p:txBody>
        </p:sp>
        <p:sp>
          <p:nvSpPr>
            <p:cNvPr id="59" name="Rectangle 8"/>
            <p:cNvSpPr>
              <a:spLocks noChangeArrowheads="1"/>
            </p:cNvSpPr>
            <p:nvPr/>
          </p:nvSpPr>
          <p:spPr bwMode="auto">
            <a:xfrm>
              <a:off x="4564153" y="4523731"/>
              <a:ext cx="2700000" cy="115441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sz="1600" dirty="0">
                <a:latin typeface="+mj-lt"/>
              </a:endParaRPr>
            </a:p>
          </p:txBody>
        </p:sp>
      </p:grp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550310" y="1597354"/>
            <a:ext cx="3096344" cy="396000"/>
          </a:xfrm>
          <a:prstGeom prst="roundRect">
            <a:avLst/>
          </a:prstGeom>
          <a:solidFill>
            <a:srgbClr val="2D6E62">
              <a:alpha val="85000"/>
            </a:srgbClr>
          </a:solidFill>
          <a:ln w="9525">
            <a:solidFill>
              <a:srgbClr val="2D6E6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t" anchorCtr="0"/>
          <a:lstStyle/>
          <a:p>
            <a:pPr algn="ctr">
              <a:defRPr/>
            </a:pPr>
            <a:r>
              <a:rPr lang="it-IT" sz="1600" b="1" dirty="0">
                <a:solidFill>
                  <a:schemeClr val="bg1"/>
                </a:solidFill>
              </a:rPr>
              <a:t>Partecipazioni in società estere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812706" y="2658205"/>
            <a:ext cx="2740758" cy="378000"/>
          </a:xfrm>
          <a:prstGeom prst="roundRect">
            <a:avLst/>
          </a:prstGeom>
          <a:solidFill>
            <a:srgbClr val="2D6E62"/>
          </a:solidFill>
          <a:ln w="9525" algn="ctr">
            <a:solidFill>
              <a:srgbClr val="2D6E6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 smtClean="0">
                <a:solidFill>
                  <a:srgbClr val="E2E2E2"/>
                </a:solidFill>
                <a:latin typeface="+mj-lt"/>
                <a:ea typeface="+mj-ea"/>
                <a:cs typeface="+mj-cs"/>
              </a:rPr>
              <a:t>Investimenti Totali</a:t>
            </a:r>
          </a:p>
        </p:txBody>
      </p:sp>
      <p:sp>
        <p:nvSpPr>
          <p:cNvPr id="630795" name="Rectangle 11"/>
          <p:cNvSpPr>
            <a:spLocks noChangeArrowheads="1"/>
          </p:cNvSpPr>
          <p:nvPr/>
        </p:nvSpPr>
        <p:spPr bwMode="auto">
          <a:xfrm>
            <a:off x="7008532" y="2658205"/>
            <a:ext cx="1577029" cy="379413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 smtClean="0">
                <a:solidFill>
                  <a:srgbClr val="2C2C2C"/>
                </a:solidFill>
                <a:latin typeface="+mj-lt"/>
                <a:ea typeface="+mj-ea"/>
                <a:cs typeface="+mj-cs"/>
              </a:rPr>
              <a:t>19.642 €/</a:t>
            </a:r>
            <a:r>
              <a:rPr lang="it-IT" sz="1600" kern="0" dirty="0" err="1" smtClean="0">
                <a:solidFill>
                  <a:srgbClr val="2C2C2C"/>
                </a:solidFill>
              </a:rPr>
              <a:t>ML</a:t>
            </a:r>
            <a:endParaRPr lang="it-IT" sz="1600" kern="0" dirty="0" smtClean="0">
              <a:solidFill>
                <a:srgbClr val="2C2C2C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539552" y="3515866"/>
            <a:ext cx="3096344" cy="396000"/>
          </a:xfrm>
          <a:prstGeom prst="roundRect">
            <a:avLst/>
          </a:prstGeom>
          <a:solidFill>
            <a:schemeClr val="bg1">
              <a:lumMod val="50000"/>
              <a:alpha val="85000"/>
            </a:schemeClr>
          </a:solidFill>
          <a:ln w="9525">
            <a:solidFill>
              <a:srgbClr val="969696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t" anchorCtr="0"/>
          <a:lstStyle/>
          <a:p>
            <a:pPr algn="ctr">
              <a:defRPr/>
            </a:pPr>
            <a:r>
              <a:rPr lang="it-IT" sz="1600" b="1" dirty="0" smtClean="0">
                <a:solidFill>
                  <a:schemeClr val="bg1"/>
                </a:solidFill>
              </a:rPr>
              <a:t>Strumenti supporto agevolato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65" name="Text Box 1"/>
          <p:cNvSpPr txBox="1">
            <a:spLocks noChangeArrowheads="1"/>
          </p:cNvSpPr>
          <p:nvPr/>
        </p:nvSpPr>
        <p:spPr bwMode="auto">
          <a:xfrm>
            <a:off x="0" y="163100"/>
            <a:ext cx="9144000" cy="706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buClr>
                <a:srgbClr val="A50021"/>
              </a:buClr>
              <a:buFont typeface="Franklin Gothic Medium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600" b="1" dirty="0" smtClean="0">
                <a:ea typeface="+mj-ea"/>
                <a:cs typeface="+mj-cs"/>
              </a:rPr>
              <a:t>Dati sull’attività di SIMEST </a:t>
            </a:r>
            <a:r>
              <a:rPr lang="it-IT" sz="1700" b="1" dirty="0" smtClean="0">
                <a:ea typeface="+mj-ea"/>
                <a:cs typeface="+mj-cs"/>
              </a:rPr>
              <a:t>(dicembre 2013)</a:t>
            </a:r>
          </a:p>
        </p:txBody>
      </p:sp>
      <p:sp>
        <p:nvSpPr>
          <p:cNvPr id="76" name="Text Box 26"/>
          <p:cNvSpPr txBox="1">
            <a:spLocks noChangeArrowheads="1"/>
          </p:cNvSpPr>
          <p:nvPr/>
        </p:nvSpPr>
        <p:spPr bwMode="auto">
          <a:xfrm>
            <a:off x="1259632" y="4784669"/>
            <a:ext cx="3420000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</a:rPr>
              <a:t>export </a:t>
            </a:r>
            <a:r>
              <a:rPr lang="it-IT" sz="1200" dirty="0" err="1" smtClean="0">
                <a:solidFill>
                  <a:srgbClr val="363636"/>
                </a:solidFill>
              </a:rPr>
              <a:t>credit</a:t>
            </a:r>
            <a:endParaRPr lang="it-IT" sz="1200" dirty="0">
              <a:solidFill>
                <a:srgbClr val="363636"/>
              </a:solidFill>
            </a:endParaRPr>
          </a:p>
        </p:txBody>
      </p:sp>
      <p:sp>
        <p:nvSpPr>
          <p:cNvPr id="81" name="Text Box 26"/>
          <p:cNvSpPr txBox="1">
            <a:spLocks noChangeArrowheads="1"/>
          </p:cNvSpPr>
          <p:nvPr/>
        </p:nvSpPr>
        <p:spPr bwMode="auto">
          <a:xfrm>
            <a:off x="4860032" y="4784669"/>
            <a:ext cx="971728" cy="276999"/>
          </a:xfrm>
          <a:prstGeom prst="rect">
            <a:avLst/>
          </a:prstGeom>
          <a:solidFill>
            <a:srgbClr val="C0C0C0">
              <a:alpha val="43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1.958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88" name="Text Box 26"/>
          <p:cNvSpPr txBox="1">
            <a:spLocks noChangeArrowheads="1"/>
          </p:cNvSpPr>
          <p:nvPr/>
        </p:nvSpPr>
        <p:spPr bwMode="auto">
          <a:xfrm>
            <a:off x="6047784" y="4784669"/>
            <a:ext cx="971728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52.880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77" name="Text Box 27"/>
          <p:cNvSpPr txBox="1">
            <a:spLocks noChangeArrowheads="1"/>
          </p:cNvSpPr>
          <p:nvPr/>
        </p:nvSpPr>
        <p:spPr bwMode="auto">
          <a:xfrm>
            <a:off x="1259632" y="5128048"/>
            <a:ext cx="3420000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</a:rPr>
              <a:t>programmi di inserimento sui mercati esteri</a:t>
            </a:r>
            <a:endParaRPr lang="it-IT" sz="1200" dirty="0">
              <a:solidFill>
                <a:srgbClr val="363636"/>
              </a:solidFill>
            </a:endParaRPr>
          </a:p>
        </p:txBody>
      </p:sp>
      <p:sp>
        <p:nvSpPr>
          <p:cNvPr id="82" name="Text Box 26"/>
          <p:cNvSpPr txBox="1">
            <a:spLocks noChangeArrowheads="1"/>
          </p:cNvSpPr>
          <p:nvPr/>
        </p:nvSpPr>
        <p:spPr bwMode="auto">
          <a:xfrm>
            <a:off x="4860032" y="5128048"/>
            <a:ext cx="971728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1.958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89" name="Text Box 26"/>
          <p:cNvSpPr txBox="1">
            <a:spLocks noChangeArrowheads="1"/>
          </p:cNvSpPr>
          <p:nvPr/>
        </p:nvSpPr>
        <p:spPr bwMode="auto">
          <a:xfrm>
            <a:off x="6047784" y="5128048"/>
            <a:ext cx="971728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1.990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1259632" y="5471427"/>
            <a:ext cx="3420000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eaLnBrk="0" hangingPunct="0">
              <a:defRPr/>
            </a:pPr>
            <a:r>
              <a:rPr lang="it-IT" sz="1200" dirty="0">
                <a:solidFill>
                  <a:srgbClr val="363636"/>
                </a:solidFill>
                <a:latin typeface="+mj-lt"/>
              </a:rPr>
              <a:t>investimenti all’estero</a:t>
            </a:r>
          </a:p>
        </p:txBody>
      </p:sp>
      <p:sp>
        <p:nvSpPr>
          <p:cNvPr id="83" name="Text Box 26"/>
          <p:cNvSpPr txBox="1">
            <a:spLocks noChangeArrowheads="1"/>
          </p:cNvSpPr>
          <p:nvPr/>
        </p:nvSpPr>
        <p:spPr bwMode="auto">
          <a:xfrm>
            <a:off x="4860032" y="5471427"/>
            <a:ext cx="971728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1.019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90" name="Text Box 26"/>
          <p:cNvSpPr txBox="1">
            <a:spLocks noChangeArrowheads="1"/>
          </p:cNvSpPr>
          <p:nvPr/>
        </p:nvSpPr>
        <p:spPr bwMode="auto">
          <a:xfrm>
            <a:off x="6047784" y="5471427"/>
            <a:ext cx="971728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3.006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79" name="Text Box 30"/>
          <p:cNvSpPr txBox="1">
            <a:spLocks noChangeArrowheads="1"/>
          </p:cNvSpPr>
          <p:nvPr/>
        </p:nvSpPr>
        <p:spPr bwMode="auto">
          <a:xfrm>
            <a:off x="1259632" y="5814806"/>
            <a:ext cx="3420000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eaLnBrk="0" hangingPunct="0">
              <a:defRPr/>
            </a:pPr>
            <a:r>
              <a:rPr lang="it-IT" sz="1200" dirty="0">
                <a:solidFill>
                  <a:srgbClr val="363636"/>
                </a:solidFill>
                <a:latin typeface="+mj-lt"/>
              </a:rPr>
              <a:t>studi di (</a:t>
            </a:r>
            <a:r>
              <a:rPr lang="it-IT" sz="1200" dirty="0" err="1" smtClean="0">
                <a:solidFill>
                  <a:srgbClr val="363636"/>
                </a:solidFill>
                <a:latin typeface="+mj-lt"/>
              </a:rPr>
              <a:t>pre</a:t>
            </a: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)fattibilità e assistenza tecnica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84" name="Text Box 26"/>
          <p:cNvSpPr txBox="1">
            <a:spLocks noChangeArrowheads="1"/>
          </p:cNvSpPr>
          <p:nvPr/>
        </p:nvSpPr>
        <p:spPr bwMode="auto">
          <a:xfrm>
            <a:off x="4860032" y="5814806"/>
            <a:ext cx="971728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585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91" name="Text Box 26"/>
          <p:cNvSpPr txBox="1">
            <a:spLocks noChangeArrowheads="1"/>
          </p:cNvSpPr>
          <p:nvPr/>
        </p:nvSpPr>
        <p:spPr bwMode="auto">
          <a:xfrm>
            <a:off x="6047784" y="5814806"/>
            <a:ext cx="971728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129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80" name="Text Box 30"/>
          <p:cNvSpPr txBox="1">
            <a:spLocks noChangeArrowheads="1"/>
          </p:cNvSpPr>
          <p:nvPr/>
        </p:nvSpPr>
        <p:spPr bwMode="auto">
          <a:xfrm>
            <a:off x="1259632" y="6158186"/>
            <a:ext cx="3420000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patrimonializzazione PMI esportatrici *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85" name="Text Box 26"/>
          <p:cNvSpPr txBox="1">
            <a:spLocks noChangeArrowheads="1"/>
          </p:cNvSpPr>
          <p:nvPr/>
        </p:nvSpPr>
        <p:spPr bwMode="auto">
          <a:xfrm>
            <a:off x="4860032" y="6158186"/>
            <a:ext cx="971728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617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92" name="Text Box 26"/>
          <p:cNvSpPr txBox="1">
            <a:spLocks noChangeArrowheads="1"/>
          </p:cNvSpPr>
          <p:nvPr/>
        </p:nvSpPr>
        <p:spPr bwMode="auto">
          <a:xfrm>
            <a:off x="6047784" y="6158186"/>
            <a:ext cx="971728" cy="276999"/>
          </a:xfrm>
          <a:prstGeom prst="rect">
            <a:avLst/>
          </a:prstGeom>
          <a:solidFill>
            <a:srgbClr val="C0C0C0">
              <a:alpha val="43137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spAutoFit/>
          </a:bodyPr>
          <a:lstStyle/>
          <a:p>
            <a:pPr algn="r" eaLnBrk="0" hangingPunct="0">
              <a:defRPr/>
            </a:pPr>
            <a:r>
              <a:rPr lang="it-IT" sz="1200" dirty="0" smtClean="0">
                <a:solidFill>
                  <a:srgbClr val="363636"/>
                </a:solidFill>
                <a:latin typeface="+mj-lt"/>
              </a:rPr>
              <a:t>288</a:t>
            </a:r>
            <a:endParaRPr lang="it-IT" sz="1200" dirty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93" name="Rettangolo 92"/>
          <p:cNvSpPr/>
          <p:nvPr/>
        </p:nvSpPr>
        <p:spPr>
          <a:xfrm>
            <a:off x="7092280" y="6053226"/>
            <a:ext cx="15841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" indent="-85725" eaLnBrk="0" hangingPunct="0">
              <a:buFont typeface="Arial" charset="0"/>
              <a:buChar char="•"/>
              <a:defRPr/>
            </a:pPr>
            <a:r>
              <a:rPr lang="it-IT" sz="1000" i="1" dirty="0" smtClean="0">
                <a:solidFill>
                  <a:srgbClr val="363636"/>
                </a:solidFill>
              </a:rPr>
              <a:t>strumento al momento sospeso</a:t>
            </a:r>
            <a:endParaRPr lang="it-IT" sz="1000" i="1" dirty="0">
              <a:solidFill>
                <a:srgbClr val="363636"/>
              </a:solidFill>
            </a:endParaRPr>
          </a:p>
        </p:txBody>
      </p:sp>
      <p:sp>
        <p:nvSpPr>
          <p:cNvPr id="94" name="Line 43"/>
          <p:cNvSpPr>
            <a:spLocks noChangeShapeType="1"/>
          </p:cNvSpPr>
          <p:nvPr/>
        </p:nvSpPr>
        <p:spPr bwMode="auto">
          <a:xfrm>
            <a:off x="450000" y="3191460"/>
            <a:ext cx="8244000" cy="0"/>
          </a:xfrm>
          <a:prstGeom prst="line">
            <a:avLst/>
          </a:prstGeom>
          <a:noFill/>
          <a:ln w="12700">
            <a:solidFill>
              <a:srgbClr val="5F5F5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it-IT">
              <a:solidFill>
                <a:srgbClr val="363636"/>
              </a:solidFill>
              <a:latin typeface="+mj-lt"/>
            </a:endParaRPr>
          </a:p>
        </p:txBody>
      </p:sp>
      <p:grpSp>
        <p:nvGrpSpPr>
          <p:cNvPr id="3" name="Gruppo 46"/>
          <p:cNvGrpSpPr/>
          <p:nvPr/>
        </p:nvGrpSpPr>
        <p:grpSpPr>
          <a:xfrm>
            <a:off x="3821310" y="836712"/>
            <a:ext cx="4744800" cy="748747"/>
            <a:chOff x="3821310" y="1060819"/>
            <a:chExt cx="4855146" cy="513882"/>
          </a:xfrm>
        </p:grpSpPr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3821310" y="1060819"/>
              <a:ext cx="4783138" cy="417512"/>
            </a:xfrm>
            <a:prstGeom prst="roundRect">
              <a:avLst/>
            </a:prstGeom>
            <a:solidFill>
              <a:schemeClr val="bg1">
                <a:alpha val="76000"/>
              </a:schemeClr>
            </a:solidFill>
            <a:ln w="12700">
              <a:solidFill>
                <a:srgbClr val="2D6E62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it-IT" sz="1600" dirty="0" smtClean="0">
                  <a:latin typeface="+mj-lt"/>
                </a:rPr>
                <a:t>Partecipazioni SIMEST (n.)</a:t>
              </a:r>
            </a:p>
            <a:p>
              <a:pPr>
                <a:defRPr/>
              </a:pPr>
              <a:r>
                <a:rPr lang="it-IT" sz="1600" dirty="0" smtClean="0">
                  <a:latin typeface="+mj-lt"/>
                </a:rPr>
                <a:t> </a:t>
              </a:r>
              <a:r>
                <a:rPr lang="it-IT" sz="1400" dirty="0" smtClean="0">
                  <a:latin typeface="+mj-lt"/>
                </a:rPr>
                <a:t>di cui 15 in Italia/UE</a:t>
              </a:r>
              <a:endParaRPr lang="it-IT" sz="1600" dirty="0">
                <a:latin typeface="+mj-lt"/>
              </a:endParaRPr>
            </a:p>
          </p:txBody>
        </p:sp>
        <p:sp>
          <p:nvSpPr>
            <p:cNvPr id="39" name="Rectangle 8"/>
            <p:cNvSpPr>
              <a:spLocks noChangeArrowheads="1"/>
            </p:cNvSpPr>
            <p:nvPr/>
          </p:nvSpPr>
          <p:spPr bwMode="auto">
            <a:xfrm>
              <a:off x="7668344" y="1420761"/>
              <a:ext cx="1008112" cy="15394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sz="1600" dirty="0">
                <a:latin typeface="+mj-lt"/>
              </a:endParaRPr>
            </a:p>
          </p:txBody>
        </p:sp>
      </p:grpSp>
      <p:sp>
        <p:nvSpPr>
          <p:cNvPr id="630794" name="Rectangle 10"/>
          <p:cNvSpPr>
            <a:spLocks noChangeArrowheads="1"/>
          </p:cNvSpPr>
          <p:nvPr/>
        </p:nvSpPr>
        <p:spPr bwMode="auto">
          <a:xfrm>
            <a:off x="7779111" y="1052736"/>
            <a:ext cx="806450" cy="379412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 smtClean="0">
                <a:solidFill>
                  <a:srgbClr val="2C2C2C"/>
                </a:solidFill>
              </a:rPr>
              <a:t>693</a:t>
            </a:r>
          </a:p>
        </p:txBody>
      </p:sp>
      <p:grpSp>
        <p:nvGrpSpPr>
          <p:cNvPr id="4" name="Gruppo 70"/>
          <p:cNvGrpSpPr/>
          <p:nvPr/>
        </p:nvGrpSpPr>
        <p:grpSpPr>
          <a:xfrm>
            <a:off x="3821310" y="3314378"/>
            <a:ext cx="4711130" cy="499444"/>
            <a:chOff x="3821310" y="3314378"/>
            <a:chExt cx="4711130" cy="499444"/>
          </a:xfrm>
        </p:grpSpPr>
        <p:sp>
          <p:nvSpPr>
            <p:cNvPr id="66" name="Rectangle 12"/>
            <p:cNvSpPr>
              <a:spLocks noChangeArrowheads="1"/>
            </p:cNvSpPr>
            <p:nvPr/>
          </p:nvSpPr>
          <p:spPr bwMode="auto">
            <a:xfrm>
              <a:off x="3821310" y="3314378"/>
              <a:ext cx="4665600" cy="417512"/>
            </a:xfrm>
            <a:prstGeom prst="roundRect">
              <a:avLst/>
            </a:prstGeom>
            <a:solidFill>
              <a:schemeClr val="bg1">
                <a:alpha val="76000"/>
              </a:schemeClr>
            </a:solidFill>
            <a:ln w="12700">
              <a:solidFill>
                <a:srgbClr val="969696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it-IT" sz="1600" dirty="0" smtClean="0">
                  <a:latin typeface="+mj-lt"/>
                </a:rPr>
                <a:t>Interventi approvati (n.)</a:t>
              </a:r>
              <a:endParaRPr lang="it-IT" sz="1600" dirty="0">
                <a:latin typeface="+mj-lt"/>
              </a:endParaRPr>
            </a:p>
          </p:txBody>
        </p:sp>
        <p:sp>
          <p:nvSpPr>
            <p:cNvPr id="43" name="Rectangle 8"/>
            <p:cNvSpPr>
              <a:spLocks noChangeArrowheads="1"/>
            </p:cNvSpPr>
            <p:nvPr/>
          </p:nvSpPr>
          <p:spPr bwMode="auto">
            <a:xfrm>
              <a:off x="7524328" y="3659882"/>
              <a:ext cx="1008112" cy="15394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sz="1600" dirty="0">
                <a:latin typeface="+mj-lt"/>
              </a:endParaRPr>
            </a:p>
          </p:txBody>
        </p:sp>
      </p:grpSp>
      <p:sp>
        <p:nvSpPr>
          <p:cNvPr id="57" name="Rectangle 22"/>
          <p:cNvSpPr>
            <a:spLocks noChangeArrowheads="1"/>
          </p:cNvSpPr>
          <p:nvPr/>
        </p:nvSpPr>
        <p:spPr bwMode="auto">
          <a:xfrm>
            <a:off x="7779111" y="3355425"/>
            <a:ext cx="806450" cy="379412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 smtClean="0">
                <a:solidFill>
                  <a:srgbClr val="2C2C2C"/>
                </a:solidFill>
                <a:latin typeface="+mj-lt"/>
                <a:ea typeface="+mj-ea"/>
                <a:cs typeface="+mj-cs"/>
              </a:rPr>
              <a:t>6.203</a:t>
            </a:r>
            <a:endParaRPr lang="it-IT" sz="1600" kern="0" dirty="0">
              <a:solidFill>
                <a:srgbClr val="2C2C2C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5" name="Gruppo 69"/>
          <p:cNvGrpSpPr/>
          <p:nvPr/>
        </p:nvGrpSpPr>
        <p:grpSpPr>
          <a:xfrm>
            <a:off x="3821310" y="3818434"/>
            <a:ext cx="4665600" cy="489520"/>
            <a:chOff x="3821310" y="3818434"/>
            <a:chExt cx="4665600" cy="489520"/>
          </a:xfrm>
        </p:grpSpPr>
        <p:sp>
          <p:nvSpPr>
            <p:cNvPr id="54" name="Rectangle 12"/>
            <p:cNvSpPr>
              <a:spLocks noChangeArrowheads="1"/>
            </p:cNvSpPr>
            <p:nvPr/>
          </p:nvSpPr>
          <p:spPr bwMode="auto">
            <a:xfrm>
              <a:off x="3821310" y="3818434"/>
              <a:ext cx="4665600" cy="417512"/>
            </a:xfrm>
            <a:prstGeom prst="roundRect">
              <a:avLst/>
            </a:prstGeom>
            <a:solidFill>
              <a:schemeClr val="bg1">
                <a:alpha val="76000"/>
              </a:schemeClr>
            </a:solidFill>
            <a:ln w="12700">
              <a:solidFill>
                <a:srgbClr val="969696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it-IT" sz="1600" dirty="0" smtClean="0">
                  <a:latin typeface="+mj-lt"/>
                </a:rPr>
                <a:t>Importo</a:t>
              </a:r>
              <a:endParaRPr lang="it-IT" sz="1600" dirty="0">
                <a:latin typeface="+mj-lt"/>
              </a:endParaRPr>
            </a:p>
          </p:txBody>
        </p:sp>
        <p:sp>
          <p:nvSpPr>
            <p:cNvPr id="44" name="Rectangle 8"/>
            <p:cNvSpPr>
              <a:spLocks noChangeArrowheads="1"/>
            </p:cNvSpPr>
            <p:nvPr/>
          </p:nvSpPr>
          <p:spPr bwMode="auto">
            <a:xfrm>
              <a:off x="6732240" y="4163937"/>
              <a:ext cx="1656184" cy="144017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sz="1600" dirty="0">
                <a:latin typeface="+mj-lt"/>
              </a:endParaRPr>
            </a:p>
          </p:txBody>
        </p:sp>
      </p:grpSp>
      <p:sp>
        <p:nvSpPr>
          <p:cNvPr id="58" name="Rectangle 23"/>
          <p:cNvSpPr>
            <a:spLocks noChangeArrowheads="1"/>
          </p:cNvSpPr>
          <p:nvPr/>
        </p:nvSpPr>
        <p:spPr bwMode="auto">
          <a:xfrm>
            <a:off x="7002054" y="3870183"/>
            <a:ext cx="1583507" cy="379412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 smtClean="0">
                <a:solidFill>
                  <a:srgbClr val="2C2C2C"/>
                </a:solidFill>
                <a:latin typeface="+mj-lt"/>
                <a:ea typeface="+mj-ea"/>
                <a:cs typeface="+mj-cs"/>
              </a:rPr>
              <a:t>58.315 </a:t>
            </a:r>
            <a:r>
              <a:rPr lang="it-IT" sz="1600" kern="0" dirty="0" smtClean="0">
                <a:solidFill>
                  <a:srgbClr val="2C2C2C"/>
                </a:solidFill>
              </a:rPr>
              <a:t>€/</a:t>
            </a:r>
            <a:r>
              <a:rPr lang="it-IT" sz="1600" kern="0" dirty="0" err="1" smtClean="0">
                <a:solidFill>
                  <a:srgbClr val="2C2C2C"/>
                </a:solidFill>
              </a:rPr>
              <a:t>ML</a:t>
            </a:r>
            <a:endParaRPr lang="it-IT" sz="1600" kern="0" dirty="0">
              <a:solidFill>
                <a:srgbClr val="2C2C2C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6" name="Gruppo 44"/>
          <p:cNvGrpSpPr/>
          <p:nvPr/>
        </p:nvGrpSpPr>
        <p:grpSpPr>
          <a:xfrm>
            <a:off x="3812706" y="1576452"/>
            <a:ext cx="4744800" cy="514204"/>
            <a:chOff x="3812706" y="1565694"/>
            <a:chExt cx="4863750" cy="514204"/>
          </a:xfrm>
        </p:grpSpPr>
        <p:sp>
          <p:nvSpPr>
            <p:cNvPr id="22540" name="Rectangle 12"/>
            <p:cNvSpPr>
              <a:spLocks noChangeArrowheads="1"/>
            </p:cNvSpPr>
            <p:nvPr/>
          </p:nvSpPr>
          <p:spPr bwMode="auto">
            <a:xfrm>
              <a:off x="3812706" y="1565694"/>
              <a:ext cx="4783138" cy="417512"/>
            </a:xfrm>
            <a:prstGeom prst="roundRect">
              <a:avLst/>
            </a:prstGeom>
            <a:solidFill>
              <a:schemeClr val="bg1">
                <a:alpha val="76000"/>
              </a:schemeClr>
            </a:solidFill>
            <a:ln w="12700">
              <a:solidFill>
                <a:srgbClr val="2D6E62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it-IT" sz="1600" dirty="0" smtClean="0">
                  <a:latin typeface="+mj-lt"/>
                </a:rPr>
                <a:t>Fondo di Venture Capital (n.)</a:t>
              </a:r>
              <a:endParaRPr lang="it-IT" sz="1600" dirty="0">
                <a:latin typeface="+mj-lt"/>
              </a:endParaRPr>
            </a:p>
          </p:txBody>
        </p:sp>
        <p:sp>
          <p:nvSpPr>
            <p:cNvPr id="40" name="Rectangle 8"/>
            <p:cNvSpPr>
              <a:spLocks noChangeArrowheads="1"/>
            </p:cNvSpPr>
            <p:nvPr/>
          </p:nvSpPr>
          <p:spPr bwMode="auto">
            <a:xfrm>
              <a:off x="7668344" y="1925958"/>
              <a:ext cx="1008112" cy="15394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sz="1600" dirty="0">
                <a:latin typeface="+mj-lt"/>
              </a:endParaRPr>
            </a:p>
          </p:txBody>
        </p:sp>
      </p:grp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7779111" y="1624700"/>
            <a:ext cx="806450" cy="379412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 smtClean="0">
                <a:solidFill>
                  <a:srgbClr val="2C2C2C"/>
                </a:solidFill>
              </a:rPr>
              <a:t>255</a:t>
            </a:r>
          </a:p>
        </p:txBody>
      </p:sp>
      <p:grpSp>
        <p:nvGrpSpPr>
          <p:cNvPr id="7" name="Gruppo 48"/>
          <p:cNvGrpSpPr/>
          <p:nvPr/>
        </p:nvGrpSpPr>
        <p:grpSpPr>
          <a:xfrm>
            <a:off x="3812706" y="2076315"/>
            <a:ext cx="4744799" cy="509271"/>
            <a:chOff x="3812706" y="2065557"/>
            <a:chExt cx="4863750" cy="509271"/>
          </a:xfrm>
        </p:grpSpPr>
        <p:sp>
          <p:nvSpPr>
            <p:cNvPr id="22543" name="Rectangle 15"/>
            <p:cNvSpPr>
              <a:spLocks noChangeArrowheads="1"/>
            </p:cNvSpPr>
            <p:nvPr/>
          </p:nvSpPr>
          <p:spPr bwMode="auto">
            <a:xfrm>
              <a:off x="3812706" y="2065557"/>
              <a:ext cx="4783138" cy="417513"/>
            </a:xfrm>
            <a:prstGeom prst="roundRect">
              <a:avLst/>
            </a:prstGeom>
            <a:solidFill>
              <a:schemeClr val="bg1">
                <a:alpha val="76000"/>
              </a:schemeClr>
            </a:solidFill>
            <a:ln w="12700">
              <a:solidFill>
                <a:srgbClr val="2D6E62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chemeClr val="bg1">
                  <a:lumMod val="50000"/>
                  <a:alpha val="4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it-IT" sz="1600" dirty="0" smtClean="0">
                  <a:latin typeface="+mj-lt"/>
                </a:rPr>
                <a:t>Paesi (n.)</a:t>
              </a:r>
              <a:endParaRPr lang="it-IT" sz="1600" dirty="0">
                <a:latin typeface="+mj-lt"/>
              </a:endParaRPr>
            </a:p>
          </p:txBody>
        </p:sp>
        <p:sp>
          <p:nvSpPr>
            <p:cNvPr id="42" name="Rectangle 8"/>
            <p:cNvSpPr>
              <a:spLocks noChangeArrowheads="1"/>
            </p:cNvSpPr>
            <p:nvPr/>
          </p:nvSpPr>
          <p:spPr bwMode="auto">
            <a:xfrm>
              <a:off x="7668344" y="2420888"/>
              <a:ext cx="1008112" cy="153940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 sz="1600" dirty="0">
                <a:latin typeface="+mj-lt"/>
              </a:endParaRPr>
            </a:p>
          </p:txBody>
        </p:sp>
      </p:grpSp>
      <p:sp>
        <p:nvSpPr>
          <p:cNvPr id="630801" name="Rectangle 17"/>
          <p:cNvSpPr>
            <a:spLocks noChangeArrowheads="1"/>
          </p:cNvSpPr>
          <p:nvPr/>
        </p:nvSpPr>
        <p:spPr bwMode="auto">
          <a:xfrm>
            <a:off x="7779111" y="2128756"/>
            <a:ext cx="806450" cy="379412"/>
          </a:xfrm>
          <a:prstGeom prst="roundRect">
            <a:avLst/>
          </a:prstGeom>
          <a:solidFill>
            <a:srgbClr val="EAEAEA"/>
          </a:solidFill>
          <a:ln w="9525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72000" bIns="72000" anchor="ctr" anchorCtr="0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600" kern="0" dirty="0" smtClean="0">
                <a:solidFill>
                  <a:srgbClr val="2C2C2C"/>
                </a:solidFill>
                <a:latin typeface="+mj-lt"/>
                <a:ea typeface="+mj-ea"/>
                <a:cs typeface="+mj-cs"/>
              </a:rPr>
              <a:t>67</a:t>
            </a:r>
          </a:p>
        </p:txBody>
      </p:sp>
      <p:sp>
        <p:nvSpPr>
          <p:cNvPr id="52" name="Text Box 26"/>
          <p:cNvSpPr txBox="1">
            <a:spLocks noChangeArrowheads="1"/>
          </p:cNvSpPr>
          <p:nvPr/>
        </p:nvSpPr>
        <p:spPr bwMode="auto">
          <a:xfrm>
            <a:off x="4788024" y="4391823"/>
            <a:ext cx="1115744" cy="288000"/>
          </a:xfrm>
          <a:prstGeom prst="rect">
            <a:avLst/>
          </a:prstGeom>
          <a:solidFill>
            <a:srgbClr val="C0C0C0">
              <a:alpha val="42745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algn="ctr" eaLnBrk="0" hangingPunct="0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200" b="1" dirty="0" smtClean="0">
                <a:solidFill>
                  <a:srgbClr val="363636"/>
                </a:solidFill>
              </a:rPr>
              <a:t>Numero</a:t>
            </a:r>
          </a:p>
        </p:txBody>
      </p:sp>
      <p:sp>
        <p:nvSpPr>
          <p:cNvPr id="53" name="Text Box 26"/>
          <p:cNvSpPr txBox="1">
            <a:spLocks noChangeArrowheads="1"/>
          </p:cNvSpPr>
          <p:nvPr/>
        </p:nvSpPr>
        <p:spPr bwMode="auto">
          <a:xfrm>
            <a:off x="5993110" y="4391823"/>
            <a:ext cx="1115744" cy="288000"/>
          </a:xfrm>
          <a:prstGeom prst="rect">
            <a:avLst/>
          </a:prstGeom>
          <a:solidFill>
            <a:srgbClr val="C0C0C0">
              <a:alpha val="43000"/>
            </a:srgbClr>
          </a:solidFill>
          <a:ln w="9525">
            <a:noFill/>
            <a:miter lim="800000"/>
            <a:headEnd/>
            <a:tailEnd/>
          </a:ln>
        </p:spPr>
        <p:txBody>
          <a:bodyPr wrap="square" anchor="ctr" anchorCtr="0">
            <a:noAutofit/>
          </a:bodyPr>
          <a:lstStyle/>
          <a:p>
            <a:pPr lvl="0" algn="ctr" eaLnBrk="0" hangingPunct="0">
              <a:lnSpc>
                <a:spcPct val="90000"/>
              </a:lnSpc>
              <a:spcBef>
                <a:spcPct val="20000"/>
              </a:spcBef>
              <a:buClr>
                <a:srgbClr val="262640"/>
              </a:buClr>
              <a:defRPr/>
            </a:pPr>
            <a:r>
              <a:rPr lang="it-IT" sz="1200" b="1" dirty="0" smtClean="0">
                <a:solidFill>
                  <a:srgbClr val="363636"/>
                </a:solidFill>
                <a:latin typeface="+mj-lt"/>
              </a:rPr>
              <a:t>Importo</a:t>
            </a:r>
          </a:p>
          <a:p>
            <a:pPr algn="ctr" eaLnBrk="0" hangingPunct="0">
              <a:defRPr/>
            </a:pPr>
            <a:r>
              <a:rPr lang="it-IT" sz="800" b="1" kern="0" dirty="0" smtClean="0">
                <a:solidFill>
                  <a:srgbClr val="2C2C2C"/>
                </a:solidFill>
              </a:rPr>
              <a:t>€/</a:t>
            </a:r>
            <a:r>
              <a:rPr lang="it-IT" sz="800" b="1" kern="0" dirty="0" err="1" smtClean="0">
                <a:solidFill>
                  <a:srgbClr val="2C2C2C"/>
                </a:solidFill>
              </a:rPr>
              <a:t>ML</a:t>
            </a:r>
            <a:endParaRPr lang="it-IT" sz="800" b="1" dirty="0" smtClean="0">
              <a:solidFill>
                <a:srgbClr val="363636"/>
              </a:solidFill>
              <a:latin typeface="+mj-lt"/>
            </a:endParaRPr>
          </a:p>
        </p:txBody>
      </p:sp>
      <p:sp>
        <p:nvSpPr>
          <p:cNvPr id="51" name="Segnaposto numero diapositiva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standard6</Template>
  <TotalTime>2360</TotalTime>
  <Words>603</Words>
  <Application>Microsoft Office PowerPoint</Application>
  <PresentationFormat>Presentazione su schermo (4:3)</PresentationFormat>
  <Paragraphs>161</Paragraphs>
  <Slides>10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Tema5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SIMEST nell’Unione Europea</vt:lpstr>
      <vt:lpstr>Presentazione standard di PowerPoint</vt:lpstr>
      <vt:lpstr>Business Scouting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Veronica Quinto</dc:creator>
  <cp:lastModifiedBy>Valeri Silvia</cp:lastModifiedBy>
  <cp:revision>517</cp:revision>
  <dcterms:created xsi:type="dcterms:W3CDTF">2009-09-24T10:48:25Z</dcterms:created>
  <dcterms:modified xsi:type="dcterms:W3CDTF">2013-12-19T09:46:17Z</dcterms:modified>
</cp:coreProperties>
</file>